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E6220-9333-DFA6-9292-10333CE60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5F9AD1-E930-60F6-4B56-33B09243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17E3D-89DF-E9B1-2C5A-D3695BA9B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197DC-AD4E-1F34-A78C-6BDEDB53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181B2-F3B6-4A4E-750D-1596B34BB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400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A1A45-2C57-61A1-9334-C72277609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FB282-3E3A-2BBE-751F-FEF10FD31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D670F-8685-11F1-3023-5C7B3E84C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D1322-57FC-3B3A-7559-06A9C5534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D19BB-1D96-21CC-8134-0DBF42B22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77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E25CEF-0E73-F8E6-882C-B7BE01DA6B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DFC3D-EE2A-2BC5-C0CD-CA7B4829D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9740B-1BE8-6156-E160-D0EFE8B0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5751-7E0D-606F-FF27-59DDF2D82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C11EF-8DB5-191C-6D0B-9EACD62E7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83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AF1AB-6E2F-1E35-2D51-5C3B385C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4C04F-6918-0882-68DC-E1BACFA81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4A1BE-DED3-CB5F-177B-E179BB45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386F0-1C25-7048-63E5-4D377F0D8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9A57C-3351-9F85-586D-04A8974E0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4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978CE-BCF1-D53D-58C8-945FA04B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422FF-08D6-9D21-92D2-330DD3955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AA2FD-1A91-E6CB-CB78-81A92DE25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1EBFB-9228-F726-7ED2-5C3948FC5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3B8BC-3713-5BB3-E5AE-67F9808DC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86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0D833-783E-D792-A59D-74781374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D49F1-878A-90F7-3A7C-C3E0FF93AC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A1483B-8F72-240F-2E2D-D54E6F0B3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9D478-FFA8-00C6-3771-D5D45FED0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C2432-2A5B-8490-B629-E04C9C61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4CED7-93A0-2028-E02D-474686520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5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EFDF5-2E9A-26B8-9EDC-021A6AC9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EA185-4C1B-9FA9-17AD-98B494F10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4D4BF2-7FEB-4232-923A-AC432EA51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9E30DD-AA29-7943-E8DC-11015CB930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0E6176-CEED-81A6-0577-139E5CAB2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735267-B61D-BAEC-CD9F-9044506CF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4BD880-970A-E804-FC50-A507B46F8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3686D-6845-5AA1-4D3A-CD609D4D8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3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57387-01B9-A871-60AA-DE38262BB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B086C-8EC6-6D20-772D-C07CF39B0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FC4CE-7C34-E794-2EAF-96E0573CE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8D907A-D304-3A17-26DF-5FF7B0B19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1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D92930-7371-B686-A039-9906C5BD9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54C68A-ECE1-1CD9-D911-133BDE0B1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6C1C5F-6BEB-ED1E-09C8-6AD45F1D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42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77774-3B0F-993E-B00A-705E7E319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42001-0DC5-3A4B-C7F4-0CEA1814D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5B89A-FD37-4830-F0CE-87A5504C0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0B4BD2-C781-8F03-AEB3-FE96D54E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468DF0-DFFC-A87C-7593-A7392E0D7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24CE7-36E2-7C5F-AF07-81F11BF57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12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DBD2A-AEBE-17D7-20C7-37C379078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3983D7-00FC-E5FF-6E39-6051B5963E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2E386-7459-C4DB-8776-DF674FE0B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01BC6-F4B6-F63A-89BC-4CF1E1ED8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BA4D2-3CAA-20D3-C98E-18FF3FACE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62D3D-BAE8-0056-5ED2-E84D16F10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0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34683-FFC4-FE06-F643-1C5E4B585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FE6A5-6DC9-98E4-D52E-6E7902FCB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CF472-7D95-F766-4F24-91D311ADAF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C00B7D-652E-43A6-9B91-417B7DD4018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B6B5C-3A8E-00AB-0E54-1A7CCF4A88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9E6C1-F2C0-79A7-1953-785812632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46C042-809B-420C-B71D-83CB66545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86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925F17B1-C6D7-1F7E-A923-D651FE1D9AB3}"/>
              </a:ext>
            </a:extLst>
          </p:cNvPr>
          <p:cNvSpPr/>
          <p:nvPr/>
        </p:nvSpPr>
        <p:spPr>
          <a:xfrm>
            <a:off x="7918692" y="-6315"/>
            <a:ext cx="4385758" cy="70488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F4DAD2F-CDEF-2CB0-03F3-685E6073C045}"/>
              </a:ext>
            </a:extLst>
          </p:cNvPr>
          <p:cNvSpPr/>
          <p:nvPr/>
        </p:nvSpPr>
        <p:spPr>
          <a:xfrm>
            <a:off x="4928587" y="-266330"/>
            <a:ext cx="3070193" cy="72791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9105B9B-AC3B-7E8F-B6A8-776000D2E5D0}"/>
              </a:ext>
            </a:extLst>
          </p:cNvPr>
          <p:cNvSpPr/>
          <p:nvPr/>
        </p:nvSpPr>
        <p:spPr>
          <a:xfrm>
            <a:off x="2429910" y="-62144"/>
            <a:ext cx="2490538" cy="70488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B3C1C87-18BE-87EF-A4F4-26A0C14ED1C8}"/>
              </a:ext>
            </a:extLst>
          </p:cNvPr>
          <p:cNvSpPr/>
          <p:nvPr/>
        </p:nvSpPr>
        <p:spPr>
          <a:xfrm>
            <a:off x="-116150" y="-177553"/>
            <a:ext cx="2536776" cy="72791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248A1B-BD81-4A17-96F1-7DAFD4088D91}"/>
              </a:ext>
            </a:extLst>
          </p:cNvPr>
          <p:cNvSpPr txBox="1"/>
          <p:nvPr/>
        </p:nvSpPr>
        <p:spPr>
          <a:xfrm>
            <a:off x="390620" y="319596"/>
            <a:ext cx="1180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2"/>
                </a:solidFill>
              </a:rPr>
              <a:t>Aim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EB1FC16-A191-0E55-D890-87AE8EB8CF50}"/>
              </a:ext>
            </a:extLst>
          </p:cNvPr>
          <p:cNvCxnSpPr/>
          <p:nvPr/>
        </p:nvCxnSpPr>
        <p:spPr>
          <a:xfrm>
            <a:off x="452764" y="688928"/>
            <a:ext cx="11185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893F535-9906-5A0F-1CD4-45A7E1254509}"/>
              </a:ext>
            </a:extLst>
          </p:cNvPr>
          <p:cNvSpPr txBox="1"/>
          <p:nvPr/>
        </p:nvSpPr>
        <p:spPr>
          <a:xfrm>
            <a:off x="390620" y="688928"/>
            <a:ext cx="11807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/>
              <a:t>What we want to achieve…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B53935-D9DD-967B-C0F1-36F1FEEED96F}"/>
              </a:ext>
            </a:extLst>
          </p:cNvPr>
          <p:cNvSpPr txBox="1"/>
          <p:nvPr/>
        </p:nvSpPr>
        <p:spPr>
          <a:xfrm>
            <a:off x="76942" y="2288390"/>
            <a:ext cx="20581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By September 2025 there will be a reduction of urgent care contacts by people with co-occurring mental health and substance use conditions.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2622E6-E4D3-BF7F-BA9C-40C15B0FC86C}"/>
              </a:ext>
            </a:extLst>
          </p:cNvPr>
          <p:cNvSpPr txBox="1"/>
          <p:nvPr/>
        </p:nvSpPr>
        <p:spPr>
          <a:xfrm>
            <a:off x="2682533" y="319596"/>
            <a:ext cx="1774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2"/>
                </a:solidFill>
              </a:rPr>
              <a:t>Primary Driver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9BAA45-A4B0-3E27-B346-1276F7BC1523}"/>
              </a:ext>
            </a:extLst>
          </p:cNvPr>
          <p:cNvCxnSpPr/>
          <p:nvPr/>
        </p:nvCxnSpPr>
        <p:spPr>
          <a:xfrm>
            <a:off x="2744678" y="688928"/>
            <a:ext cx="11185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76E9EF6-00F3-3AA1-A74C-37E0E63073B6}"/>
              </a:ext>
            </a:extLst>
          </p:cNvPr>
          <p:cNvSpPr txBox="1"/>
          <p:nvPr/>
        </p:nvSpPr>
        <p:spPr>
          <a:xfrm>
            <a:off x="2682534" y="688928"/>
            <a:ext cx="13124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/>
              <a:t>We need to ensure there are…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80B3AD-745E-2BB8-626D-C007E2F00A8B}"/>
              </a:ext>
            </a:extLst>
          </p:cNvPr>
          <p:cNvSpPr txBox="1"/>
          <p:nvPr/>
        </p:nvSpPr>
        <p:spPr>
          <a:xfrm>
            <a:off x="2697328" y="1339959"/>
            <a:ext cx="17444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Joined up approaches to remove gaps between services and provide seamless care.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DAB836-BBD0-F099-A061-645F0BC442E8}"/>
              </a:ext>
            </a:extLst>
          </p:cNvPr>
          <p:cNvSpPr txBox="1"/>
          <p:nvPr/>
        </p:nvSpPr>
        <p:spPr>
          <a:xfrm>
            <a:off x="2682531" y="2329544"/>
            <a:ext cx="174446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Pathways that are responsive to individual need.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E79608-4ED8-F362-A738-B8537099F7FF}"/>
              </a:ext>
            </a:extLst>
          </p:cNvPr>
          <p:cNvSpPr txBox="1"/>
          <p:nvPr/>
        </p:nvSpPr>
        <p:spPr>
          <a:xfrm>
            <a:off x="2669218" y="3488407"/>
            <a:ext cx="17444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Processes for timely access to appropriate services across a range of needs.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12BC6D-0B58-EFE0-3018-421035C94FF9}"/>
              </a:ext>
            </a:extLst>
          </p:cNvPr>
          <p:cNvSpPr txBox="1"/>
          <p:nvPr/>
        </p:nvSpPr>
        <p:spPr>
          <a:xfrm>
            <a:off x="2669217" y="4477992"/>
            <a:ext cx="174446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Strong partnerships and collaboration across the whole system.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B15F5D-A13D-641F-94EC-52007CB838EC}"/>
              </a:ext>
            </a:extLst>
          </p:cNvPr>
          <p:cNvSpPr txBox="1"/>
          <p:nvPr/>
        </p:nvSpPr>
        <p:spPr>
          <a:xfrm>
            <a:off x="5172722" y="319596"/>
            <a:ext cx="204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2"/>
                </a:solidFill>
              </a:rPr>
              <a:t>Secondary Driver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D020F02-317A-965B-AD13-DD9BA82A6152}"/>
              </a:ext>
            </a:extLst>
          </p:cNvPr>
          <p:cNvCxnSpPr/>
          <p:nvPr/>
        </p:nvCxnSpPr>
        <p:spPr>
          <a:xfrm>
            <a:off x="5234867" y="688928"/>
            <a:ext cx="11185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2F24F1D-0324-D49C-0EF4-E508676F19AE}"/>
              </a:ext>
            </a:extLst>
          </p:cNvPr>
          <p:cNvSpPr txBox="1"/>
          <p:nvPr/>
        </p:nvSpPr>
        <p:spPr>
          <a:xfrm>
            <a:off x="5172723" y="688928"/>
            <a:ext cx="13124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/>
              <a:t>Which requires…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DD62C1-0AF7-9B0D-AEE1-C1E189EB141D}"/>
              </a:ext>
            </a:extLst>
          </p:cNvPr>
          <p:cNvSpPr txBox="1"/>
          <p:nvPr/>
        </p:nvSpPr>
        <p:spPr>
          <a:xfrm>
            <a:off x="5234867" y="1319870"/>
            <a:ext cx="25330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Quick communication of substance use needs across services.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FE04E5-EED2-42BE-4BBA-964CBF3ED3D3}"/>
              </a:ext>
            </a:extLst>
          </p:cNvPr>
          <p:cNvSpPr txBox="1"/>
          <p:nvPr/>
        </p:nvSpPr>
        <p:spPr>
          <a:xfrm>
            <a:off x="5234867" y="2157585"/>
            <a:ext cx="25330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Earlier involvement from addiction specialists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7186EB-B9E7-CFAE-81BA-527BA1700EE9}"/>
              </a:ext>
            </a:extLst>
          </p:cNvPr>
          <p:cNvSpPr txBox="1"/>
          <p:nvPr/>
        </p:nvSpPr>
        <p:spPr>
          <a:xfrm>
            <a:off x="5251145" y="2995300"/>
            <a:ext cx="2533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</a:rPr>
              <a:t>Shared care plans can streamline processes that bring in the right care at the right time.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744390-40BE-F2C3-171D-706E8086F429}"/>
              </a:ext>
            </a:extLst>
          </p:cNvPr>
          <p:cNvSpPr txBox="1"/>
          <p:nvPr/>
        </p:nvSpPr>
        <p:spPr>
          <a:xfrm>
            <a:off x="5218592" y="4008632"/>
            <a:ext cx="2533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</a:t>
            </a:r>
            <a:r>
              <a:rPr lang="en-GB" sz="1100" dirty="0">
                <a:solidFill>
                  <a:schemeClr val="tx1"/>
                </a:solidFill>
              </a:rPr>
              <a:t> joined up response and more sustainable transition into community services and reduce readmission.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8EC483D-AA2E-3CA9-00AB-533B780A7886}"/>
              </a:ext>
            </a:extLst>
          </p:cNvPr>
          <p:cNvSpPr txBox="1"/>
          <p:nvPr/>
        </p:nvSpPr>
        <p:spPr>
          <a:xfrm>
            <a:off x="5251145" y="4683409"/>
            <a:ext cx="25330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Responses</a:t>
            </a:r>
            <a:r>
              <a:rPr lang="en-GB" sz="1100" dirty="0">
                <a:solidFill>
                  <a:schemeClr val="tx1"/>
                </a:solidFill>
              </a:rPr>
              <a:t> adaptive to need through stratification via the screening tool</a:t>
            </a:r>
            <a:r>
              <a:rPr lang="en-GB" sz="1100" dirty="0"/>
              <a:t>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C2885F5-04F5-A93A-902E-F1C6A9E963D1}"/>
              </a:ext>
            </a:extLst>
          </p:cNvPr>
          <p:cNvSpPr txBox="1"/>
          <p:nvPr/>
        </p:nvSpPr>
        <p:spPr>
          <a:xfrm>
            <a:off x="8316900" y="319596"/>
            <a:ext cx="204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2"/>
                </a:solidFill>
              </a:rPr>
              <a:t>Change Ideas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8273454-7A74-EDBE-CB01-22C8D4B738C0}"/>
              </a:ext>
            </a:extLst>
          </p:cNvPr>
          <p:cNvCxnSpPr/>
          <p:nvPr/>
        </p:nvCxnSpPr>
        <p:spPr>
          <a:xfrm>
            <a:off x="8379045" y="688928"/>
            <a:ext cx="11185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F89188E-F8C1-EAA9-3F6F-621DBFD6CF19}"/>
              </a:ext>
            </a:extLst>
          </p:cNvPr>
          <p:cNvSpPr txBox="1"/>
          <p:nvPr/>
        </p:nvSpPr>
        <p:spPr>
          <a:xfrm>
            <a:off x="8316900" y="688928"/>
            <a:ext cx="18924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/>
              <a:t>Ideas to ensure this happens…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20615F-52B4-9DD3-ED99-43ED4A727A92}"/>
              </a:ext>
            </a:extLst>
          </p:cNvPr>
          <p:cNvSpPr txBox="1"/>
          <p:nvPr/>
        </p:nvSpPr>
        <p:spPr>
          <a:xfrm>
            <a:off x="8316900" y="1306653"/>
            <a:ext cx="33039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Implementation of the ASIST-LITE screening tool within the urgent care pathway across services and staff who act as a first point of contact.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4D7FE78-C349-8E28-0A86-10DBEB2C6179}"/>
              </a:ext>
            </a:extLst>
          </p:cNvPr>
          <p:cNvSpPr txBox="1"/>
          <p:nvPr/>
        </p:nvSpPr>
        <p:spPr>
          <a:xfrm>
            <a:off x="8316900" y="2393737"/>
            <a:ext cx="33039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Development of multidisciplinary follow up meetings between mental health and substance use services after discharge.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140C4E-810C-3C87-4B66-9A4968998B61}"/>
              </a:ext>
            </a:extLst>
          </p:cNvPr>
          <p:cNvSpPr txBox="1"/>
          <p:nvPr/>
        </p:nvSpPr>
        <p:spPr>
          <a:xfrm>
            <a:off x="8316900" y="3164577"/>
            <a:ext cx="33039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Review of CMHT prioritisation processes for people with co-occurring conditions to enable joint working with substance use services timeously.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4CB16F-21FF-A9A4-7CF7-912AEC1DD9C6}"/>
              </a:ext>
            </a:extLst>
          </p:cNvPr>
          <p:cNvSpPr txBox="1"/>
          <p:nvPr/>
        </p:nvSpPr>
        <p:spPr>
          <a:xfrm>
            <a:off x="8316900" y="3957766"/>
            <a:ext cx="330397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Development of a standard operating procedure that will embed effective ways of working for shared care planning between the Community Response Service and Alcohol and Drug Recovery Service Addiction Liaison.</a:t>
            </a:r>
          </a:p>
        </p:txBody>
      </p:sp>
      <p:sp>
        <p:nvSpPr>
          <p:cNvPr id="57" name="Arrow: Left 56">
            <a:extLst>
              <a:ext uri="{FF2B5EF4-FFF2-40B4-BE49-F238E27FC236}">
                <a16:creationId xmlns:a16="http://schemas.microsoft.com/office/drawing/2014/main" id="{C0FB8101-A088-26E5-2CBB-0FA9D713238F}"/>
              </a:ext>
            </a:extLst>
          </p:cNvPr>
          <p:cNvSpPr/>
          <p:nvPr/>
        </p:nvSpPr>
        <p:spPr>
          <a:xfrm>
            <a:off x="2205368" y="2662435"/>
            <a:ext cx="341789" cy="39474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Left 57">
            <a:extLst>
              <a:ext uri="{FF2B5EF4-FFF2-40B4-BE49-F238E27FC236}">
                <a16:creationId xmlns:a16="http://schemas.microsoft.com/office/drawing/2014/main" id="{214A7651-192C-D569-03CA-A62EF189DF68}"/>
              </a:ext>
            </a:extLst>
          </p:cNvPr>
          <p:cNvSpPr/>
          <p:nvPr/>
        </p:nvSpPr>
        <p:spPr>
          <a:xfrm>
            <a:off x="4675583" y="2661065"/>
            <a:ext cx="341789" cy="39474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row: Left 58">
            <a:extLst>
              <a:ext uri="{FF2B5EF4-FFF2-40B4-BE49-F238E27FC236}">
                <a16:creationId xmlns:a16="http://schemas.microsoft.com/office/drawing/2014/main" id="{73B4C91F-6C77-3708-19FC-8729846D401E}"/>
              </a:ext>
            </a:extLst>
          </p:cNvPr>
          <p:cNvSpPr/>
          <p:nvPr/>
        </p:nvSpPr>
        <p:spPr>
          <a:xfrm>
            <a:off x="7802739" y="2706734"/>
            <a:ext cx="341789" cy="39474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812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hub">
      <a:dk1>
        <a:srgbClr val="565456"/>
      </a:dk1>
      <a:lt1>
        <a:sysClr val="window" lastClr="FFFFFF"/>
      </a:lt1>
      <a:dk2>
        <a:srgbClr val="1A9ED9"/>
      </a:dk2>
      <a:lt2>
        <a:srgbClr val="004380"/>
      </a:lt2>
      <a:accent1>
        <a:srgbClr val="004380"/>
      </a:accent1>
      <a:accent2>
        <a:srgbClr val="EE9C00"/>
      </a:accent2>
      <a:accent3>
        <a:srgbClr val="B80068"/>
      </a:accent3>
      <a:accent4>
        <a:srgbClr val="6B077B"/>
      </a:accent4>
      <a:accent5>
        <a:srgbClr val="A1002F"/>
      </a:accent5>
      <a:accent6>
        <a:srgbClr val="70AD47"/>
      </a:accent6>
      <a:hlink>
        <a:srgbClr val="004380"/>
      </a:hlink>
      <a:folHlink>
        <a:srgbClr val="00438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243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Healthcare Improvement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Hill-O'Connor</dc:creator>
  <cp:lastModifiedBy>Nicola Smith</cp:lastModifiedBy>
  <cp:revision>3</cp:revision>
  <dcterms:created xsi:type="dcterms:W3CDTF">2024-07-11T08:27:46Z</dcterms:created>
  <dcterms:modified xsi:type="dcterms:W3CDTF">2024-07-18T14:10:57Z</dcterms:modified>
</cp:coreProperties>
</file>