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6"/>
  </p:notesMasterIdLst>
  <p:sldIdLst>
    <p:sldId id="303" r:id="rId6"/>
    <p:sldId id="311" r:id="rId7"/>
    <p:sldId id="312" r:id="rId8"/>
    <p:sldId id="313" r:id="rId9"/>
    <p:sldId id="315" r:id="rId10"/>
    <p:sldId id="307" r:id="rId11"/>
    <p:sldId id="308" r:id="rId12"/>
    <p:sldId id="314" r:id="rId13"/>
    <p:sldId id="309" r:id="rId14"/>
    <p:sldId id="310" r:id="rId15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FFFFFF"/>
    <a:srgbClr val="602365"/>
    <a:srgbClr val="189DD9"/>
    <a:srgbClr val="642469"/>
    <a:srgbClr val="00516A"/>
    <a:srgbClr val="EDEDED"/>
    <a:srgbClr val="A2D5F4"/>
    <a:srgbClr val="0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6395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96" y="372"/>
      </p:cViewPr>
      <p:guideLst>
        <p:guide orient="horz" pos="305"/>
        <p:guide pos="2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4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3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2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2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smtClean="0"/>
              <a:t>Conclusions and ideas for action</a:t>
            </a:r>
          </a:p>
          <a:p>
            <a:endParaRPr lang="en-GB" baseline="0" smtClean="0"/>
          </a:p>
          <a:p>
            <a:r>
              <a:rPr lang="en-GB" baseline="0" smtClean="0"/>
              <a:t>22 directed at staff working in volunteer management</a:t>
            </a:r>
          </a:p>
          <a:p>
            <a:r>
              <a:rPr lang="en-GB" baseline="0" smtClean="0"/>
              <a:t>Further 11 directed at policy makers</a:t>
            </a:r>
          </a:p>
          <a:p>
            <a:endParaRPr lang="en-GB" baseline="0" smtClean="0"/>
          </a:p>
          <a:p>
            <a:r>
              <a:rPr lang="en-GB" baseline="0" smtClean="0"/>
              <a:t>Highlight just a few here today:</a:t>
            </a:r>
          </a:p>
          <a:p>
            <a:endParaRPr lang="en-GB" baseline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mtClean="0"/>
              <a:t>1.	Improve understanding of how the social model of disability can be implemented in practice – it’s not about the impairment, it’s about meeting needs and removing barriers</a:t>
            </a:r>
          </a:p>
          <a:p>
            <a:endParaRPr lang="en-GB" baseline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mtClean="0"/>
              <a:t>2.	Provide flexible volunteering opportunities that can adapt to people’s changing circumstances and encourage movement between different roles and 	activities within your organisation</a:t>
            </a:r>
          </a:p>
          <a:p>
            <a:endParaRPr lang="en-GB" baseline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mtClean="0"/>
              <a:t>3.	Link EDI and volunteer strategies together and make sure that these strategies reflect the ethos and values of your organisation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mtClean="0"/>
              <a:t>4.	Take an asset-based approach to volunteering by focusing on the value and contribution the volunteer and the lived experience they bring to the role.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mtClean="0"/>
          </a:p>
          <a:p>
            <a:endParaRPr lang="en-GB" baseline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5.	Pay attention to the culture in your organisation and the attitudes of staff and volunteers – look out for stereotypes, stigma and unconscious bias 	about disabled people and ensure all volunteers feel welcomed and valued.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lang="en-GB" smtClean="0"/>
              <a:t>Build trusted and supportive relationships and create spaces where people feel safe to talk about their needs.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lang="en-GB" smtClean="0"/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lang="en-GB" smtClean="0"/>
              <a:t>Acknowledge that people have intersecting identities – disability is not one dimensional and not everyone with support and access needs will identify 	as a disabled person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Get buy-in and commitment from leadership and senior staff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Include volunteer expenses when applying for funding.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Ensure remote and online volunteering opportunities are accessible and well supported including for those who may lack confidence and digital skills.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Make it easy and normal for volunteers to get reimbursed for things like transport costs.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Consider how digital processes may increase barriers to the involvement of people who are not online and impact on how information is shared within your organisation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Use a range of recruitment methods and consider reaching out to disabled people through disability or user-led organisations and groups. </a:t>
            </a:r>
          </a:p>
          <a:p>
            <a:endParaRPr lang="en-GB" baseline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Look out for partnership working opportunities that may lead to additional capacity and resources.</a:t>
            </a:r>
          </a:p>
          <a:p>
            <a:endParaRPr lang="en-GB" baseline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Develop or access disability inclusive training for staff and volunteers in your organisation.</a:t>
            </a:r>
          </a:p>
          <a:p>
            <a:endParaRPr lang="en-GB" baseline="0" smtClean="0"/>
          </a:p>
          <a:p>
            <a:endParaRPr lang="en-GB" baseline="0" smtClean="0"/>
          </a:p>
          <a:p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6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7555" r="10418" b="8091"/>
          <a:stretch/>
        </p:blipFill>
        <p:spPr>
          <a:xfrm>
            <a:off x="-21516" y="-86061"/>
            <a:ext cx="6938683" cy="52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r="9118"/>
          <a:stretch/>
        </p:blipFill>
        <p:spPr>
          <a:xfrm>
            <a:off x="806825" y="1215"/>
            <a:ext cx="6078070" cy="51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24000" y="316800"/>
            <a:ext cx="62280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500">
                <a:solidFill>
                  <a:srgbClr val="6023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24000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26049" y="1266825"/>
            <a:ext cx="2525951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4000" y="864000"/>
            <a:ext cx="6228000" cy="0"/>
          </a:xfrm>
          <a:prstGeom prst="line">
            <a:avLst/>
          </a:prstGeom>
          <a:ln w="22225">
            <a:gradFill>
              <a:gsLst>
                <a:gs pos="30000">
                  <a:srgbClr val="602365"/>
                </a:gs>
                <a:gs pos="100000">
                  <a:srgbClr val="00B0F0"/>
                </a:gs>
              </a:gsLst>
              <a:lin ang="24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gradFill flip="none" rotWithShape="1">
            <a:gsLst>
              <a:gs pos="3000">
                <a:srgbClr val="602365"/>
              </a:gs>
              <a:gs pos="100000">
                <a:srgbClr val="189DD9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130936" y="1266825"/>
            <a:ext cx="2421064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24000" y="1266825"/>
            <a:ext cx="3507908" cy="3390900"/>
          </a:xfrm>
        </p:spPr>
        <p:txBody>
          <a:bodyPr>
            <a:noAutofit/>
          </a:bodyPr>
          <a:lstStyle>
            <a:lvl1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4000" y="316800"/>
            <a:ext cx="62280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15630"/>
            <a:ext cx="62280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113751"/>
            <a:ext cx="622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500" b="0" u="none" kern="1200">
          <a:solidFill>
            <a:srgbClr val="60236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15630"/>
            <a:ext cx="62280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113751"/>
            <a:ext cx="622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500" b="0" u="none" kern="1200">
          <a:solidFill>
            <a:srgbClr val="60236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1987" y="1737883"/>
            <a:ext cx="5669971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642469"/>
                </a:solidFill>
              </a:rPr>
              <a:t>Inclusive Volunteering</a:t>
            </a:r>
            <a:endParaRPr lang="en-GB" dirty="0">
              <a:solidFill>
                <a:srgbClr val="642469"/>
              </a:solidFill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191987" y="2325500"/>
            <a:ext cx="4180372" cy="7285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642469"/>
                </a:solidFill>
              </a:rPr>
              <a:t>Turning intent into action</a:t>
            </a:r>
            <a:endParaRPr lang="en-GB" sz="2800" dirty="0">
              <a:solidFill>
                <a:srgbClr val="64246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1" y="489840"/>
            <a:ext cx="3119097" cy="499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111" y="4259288"/>
            <a:ext cx="655489" cy="43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987" y="3828957"/>
            <a:ext cx="260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Janice Malone (she/her)</a:t>
            </a:r>
          </a:p>
        </p:txBody>
      </p:sp>
    </p:spTree>
    <p:extLst>
      <p:ext uri="{BB962C8B-B14F-4D97-AF65-F5344CB8AC3E}">
        <p14:creationId xmlns:p14="http://schemas.microsoft.com/office/powerpoint/2010/main" val="12781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 your good intentions into action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62995" y="1190091"/>
            <a:ext cx="1266955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62996" y="3649508"/>
            <a:ext cx="1266955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Personal reflection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799770" y="3649508"/>
            <a:ext cx="1266955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Connect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799769" y="1288776"/>
            <a:ext cx="1266955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Small steps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758"/>
          <a:stretch/>
        </p:blipFill>
        <p:spPr>
          <a:xfrm>
            <a:off x="2544673" y="2144390"/>
            <a:ext cx="1786654" cy="150511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979879">
            <a:off x="3833897" y="1952453"/>
            <a:ext cx="542166" cy="436970"/>
          </a:xfrm>
          <a:prstGeom prst="rightArrow">
            <a:avLst/>
          </a:prstGeom>
          <a:solidFill>
            <a:srgbClr val="004685"/>
          </a:solidFill>
          <a:ln>
            <a:solidFill>
              <a:srgbClr val="0046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3200893">
            <a:off x="2397685" y="1960545"/>
            <a:ext cx="542166" cy="436970"/>
          </a:xfrm>
          <a:prstGeom prst="rightArrow">
            <a:avLst/>
          </a:prstGeom>
          <a:solidFill>
            <a:srgbClr val="004685"/>
          </a:solidFill>
          <a:ln>
            <a:solidFill>
              <a:srgbClr val="0046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446086">
            <a:off x="3946488" y="3204408"/>
            <a:ext cx="542166" cy="436970"/>
          </a:xfrm>
          <a:prstGeom prst="rightArrow">
            <a:avLst/>
          </a:prstGeom>
          <a:solidFill>
            <a:srgbClr val="004685"/>
          </a:solidFill>
          <a:ln>
            <a:solidFill>
              <a:srgbClr val="0046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8393953">
            <a:off x="2350855" y="3200381"/>
            <a:ext cx="542166" cy="436970"/>
          </a:xfrm>
          <a:prstGeom prst="rightArrow">
            <a:avLst/>
          </a:prstGeom>
          <a:solidFill>
            <a:srgbClr val="004685"/>
          </a:solidFill>
          <a:ln>
            <a:solidFill>
              <a:srgbClr val="0046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7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and evidence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79796" y="4754387"/>
            <a:ext cx="256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Scottish Household Survey 2019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571" t="7286" r="21714" b="25285"/>
          <a:stretch/>
        </p:blipFill>
        <p:spPr>
          <a:xfrm>
            <a:off x="5330396" y="3286069"/>
            <a:ext cx="542152" cy="65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428" t="8000" r="10001" b="26143"/>
          <a:stretch/>
        </p:blipFill>
        <p:spPr>
          <a:xfrm>
            <a:off x="708976" y="1347211"/>
            <a:ext cx="755026" cy="609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857" r="8285" b="20572"/>
          <a:stretch/>
        </p:blipFill>
        <p:spPr>
          <a:xfrm>
            <a:off x="3131290" y="2995556"/>
            <a:ext cx="613420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20429"/>
          <a:stretch/>
        </p:blipFill>
        <p:spPr>
          <a:xfrm>
            <a:off x="761919" y="3401119"/>
            <a:ext cx="673836" cy="536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9572" t="9857" r="17286" b="25857"/>
          <a:stretch/>
        </p:blipFill>
        <p:spPr>
          <a:xfrm>
            <a:off x="5257004" y="1347211"/>
            <a:ext cx="620691" cy="631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0336" y="3999598"/>
            <a:ext cx="94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Female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2870" y="1917974"/>
            <a:ext cx="155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Employed / in education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643303" y="3497458"/>
            <a:ext cx="155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Higher income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0521" y="3861099"/>
            <a:ext cx="155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Live in rural areas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808901" y="1910540"/>
            <a:ext cx="158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Live in less </a:t>
            </a:r>
          </a:p>
          <a:p>
            <a:pPr algn="ctr"/>
            <a:r>
              <a:rPr lang="en-GB" dirty="0" smtClean="0"/>
              <a:t>deprived areas 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2680762" y="1398203"/>
            <a:ext cx="1514476" cy="877854"/>
          </a:xfrm>
          <a:prstGeom prst="roundRect">
            <a:avLst/>
          </a:prstGeom>
          <a:solidFill>
            <a:srgbClr val="602365"/>
          </a:solidFill>
          <a:ln>
            <a:solidFill>
              <a:srgbClr val="6023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volunteers?</a:t>
            </a:r>
          </a:p>
          <a:p>
            <a:pPr algn="ctr"/>
            <a:r>
              <a:rPr lang="en-GB" dirty="0" smtClean="0"/>
              <a:t>In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4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and evidence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5425" y="2003268"/>
            <a:ext cx="5676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People with mental </a:t>
            </a:r>
            <a:r>
              <a:rPr lang="en-GB" dirty="0"/>
              <a:t>and physical health conditions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Those subject to social isolation and loneliness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Unemployed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Asylum seekers &amp; refugees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Armed forces veterans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28749" y="4565988"/>
            <a:ext cx="5295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Volunteering</a:t>
            </a:r>
            <a:r>
              <a:rPr lang="en-GB" sz="1100" dirty="0"/>
              <a:t>, Health and </a:t>
            </a:r>
            <a:r>
              <a:rPr lang="en-GB" sz="1100" dirty="0" smtClean="0"/>
              <a:t>Wellbeing - </a:t>
            </a:r>
            <a:r>
              <a:rPr lang="en-GB" sz="1100" dirty="0"/>
              <a:t>What does the evidence tell us</a:t>
            </a:r>
            <a:r>
              <a:rPr lang="en-GB" sz="1100" dirty="0" smtClean="0"/>
              <a:t>?</a:t>
            </a:r>
          </a:p>
          <a:p>
            <a:pPr algn="r"/>
            <a:r>
              <a:rPr lang="en-GB" sz="1100" dirty="0" smtClean="0"/>
              <a:t>Volunteer Scotland 2018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24000" y="1066800"/>
            <a:ext cx="664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“There </a:t>
            </a:r>
            <a:r>
              <a:rPr lang="en-GB" i="1" dirty="0"/>
              <a:t>is clear-cut evidence that those subject to exclusion and disadvantage in society have the most to gain from </a:t>
            </a:r>
            <a:r>
              <a:rPr lang="en-GB" i="1" dirty="0" smtClean="0"/>
              <a:t>volunteering”.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633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761" y="222432"/>
            <a:ext cx="6228000" cy="784577"/>
          </a:xfrm>
        </p:spPr>
        <p:txBody>
          <a:bodyPr/>
          <a:lstStyle/>
          <a:p>
            <a:r>
              <a:rPr lang="en-GB" sz="2600" dirty="0"/>
              <a:t>Volunteering Together: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Inclusive </a:t>
            </a:r>
            <a:r>
              <a:rPr lang="en-GB" sz="2600" dirty="0"/>
              <a:t>Volunteering and Disabled People</a:t>
            </a: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2000" y="1074603"/>
            <a:ext cx="655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82193" y="4750499"/>
            <a:ext cx="2318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Spirit of 2012 report (May 2022)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3000" y="1291931"/>
            <a:ext cx="639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‘The findings show that disabled people volunteer just as much as non-disabled people and they tend to volunteer more frequently and for longer.’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9344"/>
          <a:stretch/>
        </p:blipFill>
        <p:spPr>
          <a:xfrm>
            <a:off x="931913" y="2450524"/>
            <a:ext cx="1583479" cy="127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3012"/>
          <a:stretch/>
        </p:blipFill>
        <p:spPr>
          <a:xfrm>
            <a:off x="3668766" y="2385067"/>
            <a:ext cx="1618703" cy="1408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570" y="3569683"/>
            <a:ext cx="2294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Estimated 3.6 million disabled volunteers in the UK…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16761" y="3564955"/>
            <a:ext cx="212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…giving an average of 12 hours per month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761" y="222432"/>
            <a:ext cx="6228000" cy="784577"/>
          </a:xfrm>
        </p:spPr>
        <p:txBody>
          <a:bodyPr/>
          <a:lstStyle/>
          <a:p>
            <a:r>
              <a:rPr lang="en-GB" sz="2600" dirty="0"/>
              <a:t>Volunteering Together: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Inclusive </a:t>
            </a:r>
            <a:r>
              <a:rPr lang="en-GB" sz="2600" dirty="0"/>
              <a:t>Volunteering and Disabled People</a:t>
            </a: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2000" y="1074603"/>
            <a:ext cx="655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82193" y="4750499"/>
            <a:ext cx="2318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Spirit of 2012 report (May 2022)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302761" y="1502552"/>
            <a:ext cx="2984670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Improve understanding of how the social model of disability can be implemented in practice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492181" y="1514641"/>
            <a:ext cx="3062563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Take an asset-based approach to volunteering by focusing on the value and contribution the </a:t>
            </a:r>
            <a:r>
              <a:rPr lang="en-GB" sz="1600" dirty="0" smtClean="0"/>
              <a:t>of the volunteer </a:t>
            </a:r>
            <a:r>
              <a:rPr lang="en-GB" sz="1600" dirty="0"/>
              <a:t>and the lived experience they bring to the role.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761" y="2462805"/>
            <a:ext cx="2984670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Provide flexible volunteering </a:t>
            </a:r>
            <a:r>
              <a:rPr lang="en-GB" sz="1600" dirty="0" smtClean="0"/>
              <a:t>opportunities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302761" y="3207598"/>
            <a:ext cx="2984670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Link EDI and volunteer strategies </a:t>
            </a:r>
            <a:r>
              <a:rPr lang="en-GB" sz="1600" dirty="0" smtClean="0"/>
              <a:t>together</a:t>
            </a:r>
            <a:endParaRPr lang="en-GB" sz="1600" dirty="0"/>
          </a:p>
        </p:txBody>
      </p:sp>
      <p:sp>
        <p:nvSpPr>
          <p:cNvPr id="25" name="Rectangle 24"/>
          <p:cNvSpPr/>
          <p:nvPr/>
        </p:nvSpPr>
        <p:spPr>
          <a:xfrm>
            <a:off x="3492181" y="2974106"/>
            <a:ext cx="3061327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Pay attention to the culture in your organisation and the attitudes of staff and volunteers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2761" y="3952391"/>
            <a:ext cx="2984670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Build trusted and supportive relationships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92181" y="3946295"/>
            <a:ext cx="3061327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Acknowledge that people have intersecting identities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0588" y="958369"/>
            <a:ext cx="464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Conclusions and ideas for action:</a:t>
            </a:r>
          </a:p>
        </p:txBody>
      </p:sp>
    </p:spTree>
    <p:extLst>
      <p:ext uri="{BB962C8B-B14F-4D97-AF65-F5344CB8AC3E}">
        <p14:creationId xmlns:p14="http://schemas.microsoft.com/office/powerpoint/2010/main" val="12960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and evidence / current state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8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Volunteering For All: </a:t>
            </a:r>
            <a:br>
              <a:rPr lang="en-GB" dirty="0" smtClean="0"/>
            </a:br>
            <a:r>
              <a:rPr lang="en-GB" dirty="0" smtClean="0"/>
              <a:t>National Outcomes Framework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63" t="13255" r="48435" b="5158"/>
          <a:stretch/>
        </p:blipFill>
        <p:spPr>
          <a:xfrm>
            <a:off x="3014458" y="1145026"/>
            <a:ext cx="3598375" cy="3640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000" y="1290682"/>
            <a:ext cx="2690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Five outcome areas: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Policy impact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Lifelong engagement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Places and 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Recognition and celebration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Inclusive volunteering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2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36" y="222239"/>
            <a:ext cx="6228000" cy="375571"/>
          </a:xfrm>
        </p:spPr>
        <p:txBody>
          <a:bodyPr/>
          <a:lstStyle/>
          <a:p>
            <a:r>
              <a:rPr lang="en-GB" dirty="0" smtClean="0"/>
              <a:t>Volunteering Action Plan:</a:t>
            </a:r>
            <a:br>
              <a:rPr lang="en-GB" dirty="0" smtClean="0"/>
            </a:br>
            <a:r>
              <a:rPr lang="en-GB" dirty="0" smtClean="0"/>
              <a:t>Inclusive volunteering working group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00600" y="3380567"/>
            <a:ext cx="1137976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451279" y="3396541"/>
            <a:ext cx="1137976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Evidence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2819337" y="3396541"/>
            <a:ext cx="1137976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Mapping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4201572" y="3406092"/>
            <a:ext cx="1137976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54177" y="3411079"/>
            <a:ext cx="1137976" cy="69465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625567" y="1117671"/>
            <a:ext cx="3617983" cy="12487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24 individuals with a commitment to improving the inclusivity of volunteering in Scotland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17161"/>
          <a:stretch/>
        </p:blipFill>
        <p:spPr>
          <a:xfrm>
            <a:off x="178415" y="2513816"/>
            <a:ext cx="972988" cy="8060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21788"/>
          <a:stretch/>
        </p:blipFill>
        <p:spPr>
          <a:xfrm>
            <a:off x="1667662" y="2565656"/>
            <a:ext cx="921593" cy="7207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b="21162"/>
          <a:stretch/>
        </p:blipFill>
        <p:spPr>
          <a:xfrm>
            <a:off x="2819337" y="2441020"/>
            <a:ext cx="1230444" cy="970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b="14830"/>
          <a:stretch/>
        </p:blipFill>
        <p:spPr>
          <a:xfrm>
            <a:off x="4381820" y="2642218"/>
            <a:ext cx="795600" cy="677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1490" t="-16014" r="-1490" b="16014"/>
          <a:stretch/>
        </p:blipFill>
        <p:spPr>
          <a:xfrm>
            <a:off x="5715095" y="2474436"/>
            <a:ext cx="816141" cy="81614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97160" y="4433543"/>
            <a:ext cx="6074795" cy="29867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National Inclusion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year of learning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487" y="1146498"/>
            <a:ext cx="1044670" cy="112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62" y="2184850"/>
            <a:ext cx="1018075" cy="108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23177"/>
          <a:stretch/>
        </p:blipFill>
        <p:spPr>
          <a:xfrm flipH="1">
            <a:off x="1234730" y="1360133"/>
            <a:ext cx="1056685" cy="81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9386"/>
          <a:stretch/>
        </p:blipFill>
        <p:spPr>
          <a:xfrm>
            <a:off x="137855" y="1201116"/>
            <a:ext cx="1078871" cy="86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29" y="2729545"/>
            <a:ext cx="1492832" cy="1492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b="17509"/>
          <a:stretch/>
        </p:blipFill>
        <p:spPr>
          <a:xfrm>
            <a:off x="4500384" y="3248652"/>
            <a:ext cx="1211257" cy="99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57" t="10512" r="22787" b="27981"/>
          <a:stretch/>
        </p:blipFill>
        <p:spPr>
          <a:xfrm>
            <a:off x="1763072" y="1049462"/>
            <a:ext cx="662737" cy="73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260" t="5552" r="13843" b="26981"/>
          <a:stretch/>
        </p:blipFill>
        <p:spPr>
          <a:xfrm>
            <a:off x="474078" y="942884"/>
            <a:ext cx="760652" cy="704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601" y="1987242"/>
            <a:ext cx="22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Solutions not barriers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802" y="3932004"/>
            <a:ext cx="8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90170" y="4398017"/>
            <a:ext cx="216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Professional diversity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1559" y="2352990"/>
            <a:ext cx="162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 centred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1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4" ma:contentTypeDescription="Base Document" ma:contentTypeScope="" ma:versionID="9ad2226f5eeae3295bc401af5bb5a4c6">
  <xsd:schema xmlns:xsd="http://www.w3.org/2001/XMLSchema" xmlns:xs="http://www.w3.org/2001/XMLSchema" xmlns:p="http://schemas.microsoft.com/office/2006/metadata/properties" xmlns:ns1="c90fc823-f927-4b13-b746-572312a1c935" targetNamespace="http://schemas.microsoft.com/office/2006/metadata/properties" ma:root="true" ma:fieldsID="04b8239baac28b7491c0a2e1b00f4e0f" ns1:_="">
    <xsd:import namespace="c90fc823-f927-4b13-b746-572312a1c935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90F6C6-6E64-405A-AC7A-6786BE2EE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FCB93-7797-4234-8677-9CD568EECFE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90fc823-f927-4b13-b746-572312a1c93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3478</TotalTime>
  <Words>712</Words>
  <Application>Microsoft Office PowerPoint</Application>
  <PresentationFormat>Custom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1_Office Theme</vt:lpstr>
      <vt:lpstr>2_Office Theme</vt:lpstr>
      <vt:lpstr>PowerPoint Presentation</vt:lpstr>
      <vt:lpstr>Data and evidence</vt:lpstr>
      <vt:lpstr>Data and evidence</vt:lpstr>
      <vt:lpstr>Volunteering Together:  Inclusive Volunteering and Disabled People </vt:lpstr>
      <vt:lpstr>Volunteering Together:  Inclusive Volunteering and Disabled People </vt:lpstr>
      <vt:lpstr>Data and evidence / current state</vt:lpstr>
      <vt:lpstr>Volunteering For All:  National Outcomes Framework</vt:lpstr>
      <vt:lpstr>Volunteering Action Plan: Inclusive volunteering working group</vt:lpstr>
      <vt:lpstr>A year of learning</vt:lpstr>
      <vt:lpstr>Turn your good intentions into action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Janice Malone (NHS Healthcare Improvement Scotland)</cp:lastModifiedBy>
  <cp:revision>195</cp:revision>
  <cp:lastPrinted>2017-09-06T13:57:19Z</cp:lastPrinted>
  <dcterms:created xsi:type="dcterms:W3CDTF">2017-08-22T14:27:19Z</dcterms:created>
  <dcterms:modified xsi:type="dcterms:W3CDTF">2022-06-08T10:42:17Z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