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86" r:id="rId5"/>
  </p:sldMasterIdLst>
  <p:notesMasterIdLst>
    <p:notesMasterId r:id="rId7"/>
  </p:notesMasterIdLst>
  <p:sldIdLst>
    <p:sldId id="313" r:id="rId6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3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orient="horz" pos="21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87760B-DC4F-2A0E-2D8C-F5B9D7650C1E}" name="Ashling McCallion (NHS Healthcare Improvement Scotland)" initials="AM(HIS" userId="S::ashling.mccallion@his.nhs.scot::88bef10a-6d76-4e2f-9b9a-2570f740bd07" providerId="AD"/>
  <p188:author id="{27FDB62D-C577-D2C1-8CF1-A0F49CEB4892}" name="Ashling McCallion (NHS Healthcare Improvement Scotland)" initials="AM" userId="S::ashling.mccallion@nhs.scot::88bef10a-6d76-4e2f-9b9a-2570f740bd0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neth Miller" initials="KM" lastIdx="1" clrIdx="0">
    <p:extLst>
      <p:ext uri="{19B8F6BF-5375-455C-9EA6-DF929625EA0E}">
        <p15:presenceInfo xmlns:p15="http://schemas.microsoft.com/office/powerpoint/2012/main" userId="S-1-5-21-1942464828-378638904-3880573118-24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2E5"/>
    <a:srgbClr val="014380"/>
    <a:srgbClr val="004685"/>
    <a:srgbClr val="189DD9"/>
    <a:srgbClr val="A2D5F4"/>
    <a:srgbClr val="FFFFFF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95" autoAdjust="0"/>
    <p:restoredTop sz="79097" autoAdjust="0"/>
  </p:normalViewPr>
  <p:slideViewPr>
    <p:cSldViewPr snapToGrid="0" snapToObjects="1" showGuides="1">
      <p:cViewPr varScale="1">
        <p:scale>
          <a:sx n="146" d="100"/>
          <a:sy n="146" d="100"/>
        </p:scale>
        <p:origin x="918" y="108"/>
      </p:cViewPr>
      <p:guideLst>
        <p:guide orient="horz" pos="3003"/>
        <p:guide pos="204"/>
        <p:guide pos="5556"/>
        <p:guide orient="horz" pos="21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F9AD6-6EDC-0948-A14C-5DEF32FE1F3F}" type="datetimeFigureOut">
              <a:rPr lang="en-US" smtClean="0"/>
              <a:pPr/>
              <a:t>7/24/2024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E83B7-278F-6545-9C62-E36EB068C0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156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FE83B7-278F-6545-9C62-E36EB068C0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97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" y="320"/>
            <a:ext cx="9135923" cy="514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44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" y="0"/>
            <a:ext cx="9152000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654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238750" y="1266825"/>
            <a:ext cx="3578225" cy="3390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16800" y="1266825"/>
            <a:ext cx="4550475" cy="3390900"/>
          </a:xfrm>
        </p:spPr>
        <p:txBody>
          <a:bodyPr>
            <a:noAutofit/>
          </a:bodyPr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27600" y="864000"/>
            <a:ext cx="8488800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389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521"/>
            <a:ext cx="9144000" cy="86247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33585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5238750" y="1266825"/>
            <a:ext cx="3578225" cy="3390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335850" y="1266825"/>
            <a:ext cx="4550475" cy="3390900"/>
          </a:xfrm>
        </p:spPr>
        <p:txBody>
          <a:bodyPr>
            <a:noAutofit/>
          </a:bodyPr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72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00" y="1113750"/>
            <a:ext cx="8478000" cy="33915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4000" y="4767263"/>
            <a:ext cx="39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A2E5"/>
                </a:solidFill>
              </a:defRPr>
            </a:lvl1pPr>
          </a:lstStyle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66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1" r:id="rId2"/>
    <p:sldLayoutId id="2147483667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u="none" kern="1200">
          <a:solidFill>
            <a:srgbClr val="004685"/>
          </a:solidFill>
          <a:uFill>
            <a:solidFill>
              <a:srgbClr val="00A2E5"/>
            </a:solidFill>
          </a:u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4685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4685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4685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004685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004685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6800" y="315629"/>
            <a:ext cx="8488800" cy="3755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00" y="1113750"/>
            <a:ext cx="8478000" cy="33915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4000" y="4767263"/>
            <a:ext cx="39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A2E5"/>
                </a:solidFill>
              </a:defRPr>
            </a:lvl1pPr>
          </a:lstStyle>
          <a:p>
            <a:fld id="{059651BE-731E-B34C-A453-ED3D619722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0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u="none" kern="1200">
          <a:solidFill>
            <a:srgbClr val="004685"/>
          </a:solidFill>
          <a:uFill>
            <a:solidFill>
              <a:srgbClr val="00A2E5"/>
            </a:solidFill>
          </a:u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4685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4685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4685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004685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004685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>
                <a:latin typeface="Aptos" panose="020B0004020202020204" pitchFamily="34" charset="0"/>
              </a:rPr>
              <a:t>MHSU protocol driver diagram 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22F4547D-B856-ED87-2D50-205FD2CF3404}"/>
              </a:ext>
            </a:extLst>
          </p:cNvPr>
          <p:cNvSpPr/>
          <p:nvPr/>
        </p:nvSpPr>
        <p:spPr>
          <a:xfrm>
            <a:off x="151292" y="915545"/>
            <a:ext cx="1442377" cy="37557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55960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  <a:cs typeface="Calibri" panose="020F0502020204030204" pitchFamily="34" charset="0"/>
              </a:rPr>
              <a:t>What we are trying to achieve…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D7EF1D24-67B3-1E07-FAE6-5837FB66F702}"/>
              </a:ext>
            </a:extLst>
          </p:cNvPr>
          <p:cNvSpPr/>
          <p:nvPr/>
        </p:nvSpPr>
        <p:spPr>
          <a:xfrm>
            <a:off x="1750683" y="915546"/>
            <a:ext cx="1194991" cy="37557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55960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We need to ensure…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12B3ED26-ADF1-8237-F9AF-D8725E127D3F}"/>
              </a:ext>
            </a:extLst>
          </p:cNvPr>
          <p:cNvSpPr/>
          <p:nvPr/>
        </p:nvSpPr>
        <p:spPr>
          <a:xfrm>
            <a:off x="3102688" y="922824"/>
            <a:ext cx="5947200" cy="37557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55960"/>
            <a:r>
              <a:rPr lang="en-GB" sz="1200" b="1" dirty="0">
                <a:solidFill>
                  <a:schemeClr val="bg1"/>
                </a:solidFill>
                <a:latin typeface="Aptos" panose="020B0004020202020204" pitchFamily="34" charset="0"/>
              </a:rPr>
              <a:t>Which requires...</a:t>
            </a:r>
          </a:p>
        </p:txBody>
      </p:sp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57DC2B62-429D-45B6-2561-11F001CA70C5}"/>
              </a:ext>
            </a:extLst>
          </p:cNvPr>
          <p:cNvSpPr/>
          <p:nvPr/>
        </p:nvSpPr>
        <p:spPr>
          <a:xfrm>
            <a:off x="121162" y="1344496"/>
            <a:ext cx="1472508" cy="3749611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lvl="0" algn="ctr"/>
            <a:endParaRPr lang="en-GB" sz="2000" dirty="0">
              <a:solidFill>
                <a:schemeClr val="bg1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endParaRPr lang="en-GB" sz="1000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r>
              <a:rPr lang="en-GB" sz="1000" dirty="0">
                <a:solidFill>
                  <a:schemeClr val="bg1"/>
                </a:solidFill>
                <a:latin typeface="Aptos" panose="020B0004020202020204" pitchFamily="34" charset="0"/>
              </a:rPr>
              <a:t>Support mental health and substance use services to develop and implement an exemplar protocol that address locally agreed needs for those with co-occurring needs, ensuring that:</a:t>
            </a:r>
          </a:p>
          <a:p>
            <a:endParaRPr lang="en-GB" sz="1000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bg1"/>
                </a:solidFill>
                <a:latin typeface="Aptos" panose="020B0004020202020204" pitchFamily="34" charset="0"/>
              </a:rPr>
              <a:t>People report positive experiences of care and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bg1"/>
                </a:solidFill>
                <a:latin typeface="Aptos" panose="020B0004020202020204" pitchFamily="34" charset="0"/>
              </a:rPr>
              <a:t>People experience joined up approaches to care that meet their needs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bg1"/>
                </a:solidFill>
                <a:latin typeface="Aptos" panose="020B0004020202020204" pitchFamily="34" charset="0"/>
              </a:rPr>
              <a:t>Teams work collaboratively and gain greater skills and service knowledge </a:t>
            </a:r>
          </a:p>
          <a:p>
            <a:pPr algn="ctr"/>
            <a:endParaRPr lang="en-GB" sz="2000" dirty="0">
              <a:solidFill>
                <a:schemeClr val="bg1"/>
              </a:solidFill>
              <a:latin typeface="Aptos" panose="020B0004020202020204" pitchFamily="34" charset="0"/>
            </a:endParaRPr>
          </a:p>
          <a:p>
            <a:pPr lvl="0" algn="ctr"/>
            <a:endParaRPr lang="en-GB" sz="2000" dirty="0">
              <a:solidFill>
                <a:prstClr val="white"/>
              </a:solidFill>
              <a:latin typeface="Aptos" panose="020B0004020202020204" pitchFamily="34" charset="0"/>
            </a:endParaRPr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04396ABE-F17A-6D44-5F5A-F5F3C20BBD04}"/>
              </a:ext>
            </a:extLst>
          </p:cNvPr>
          <p:cNvSpPr/>
          <p:nvPr/>
        </p:nvSpPr>
        <p:spPr>
          <a:xfrm>
            <a:off x="1750683" y="1344497"/>
            <a:ext cx="1177231" cy="881933"/>
          </a:xfrm>
          <a:prstGeom prst="roundRect">
            <a:avLst/>
          </a:prstGeom>
          <a:solidFill>
            <a:srgbClr val="00A2E5"/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348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ptos" panose="020B0004020202020204" pitchFamily="34" charset="0"/>
              </a:rPr>
              <a:t>Services have the tools and support to adapt and implement locally agreed protocols</a:t>
            </a:r>
          </a:p>
        </p:txBody>
      </p:sp>
      <p:sp>
        <p:nvSpPr>
          <p:cNvPr id="15" name="Rounded Rectangle 4">
            <a:extLst>
              <a:ext uri="{FF2B5EF4-FFF2-40B4-BE49-F238E27FC236}">
                <a16:creationId xmlns:a16="http://schemas.microsoft.com/office/drawing/2014/main" id="{D3D82C1C-FD2B-21BB-F0F5-40605270D8CB}"/>
              </a:ext>
            </a:extLst>
          </p:cNvPr>
          <p:cNvSpPr/>
          <p:nvPr/>
        </p:nvSpPr>
        <p:spPr>
          <a:xfrm>
            <a:off x="1763789" y="3190357"/>
            <a:ext cx="1177231" cy="887115"/>
          </a:xfrm>
          <a:prstGeom prst="roundRect">
            <a:avLst/>
          </a:prstGeom>
          <a:solidFill>
            <a:srgbClr val="00A2E5"/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348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ptos" panose="020B0004020202020204" pitchFamily="34" charset="0"/>
              </a:rPr>
              <a:t>Services have meaningful engagement from people with lived experience </a:t>
            </a:r>
          </a:p>
        </p:txBody>
      </p:sp>
      <p:sp>
        <p:nvSpPr>
          <p:cNvPr id="16" name="Rounded Rectangle 4">
            <a:extLst>
              <a:ext uri="{FF2B5EF4-FFF2-40B4-BE49-F238E27FC236}">
                <a16:creationId xmlns:a16="http://schemas.microsoft.com/office/drawing/2014/main" id="{9C4DC61D-7854-884C-C657-C5DDCCB48733}"/>
              </a:ext>
            </a:extLst>
          </p:cNvPr>
          <p:cNvSpPr/>
          <p:nvPr/>
        </p:nvSpPr>
        <p:spPr>
          <a:xfrm>
            <a:off x="1768562" y="4124464"/>
            <a:ext cx="1194991" cy="936149"/>
          </a:xfrm>
          <a:prstGeom prst="roundRect">
            <a:avLst/>
          </a:prstGeom>
          <a:solidFill>
            <a:srgbClr val="00A2E5"/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348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ptos" panose="020B0004020202020204" pitchFamily="34" charset="0"/>
              </a:rPr>
              <a:t>Effective leadership that promotes a culture of collaborative working and continual learning </a:t>
            </a:r>
          </a:p>
        </p:txBody>
      </p:sp>
      <p:sp>
        <p:nvSpPr>
          <p:cNvPr id="17" name="Rounded Rectangle 26">
            <a:extLst>
              <a:ext uri="{FF2B5EF4-FFF2-40B4-BE49-F238E27FC236}">
                <a16:creationId xmlns:a16="http://schemas.microsoft.com/office/drawing/2014/main" id="{15E5C616-CF59-34A4-4AAF-46EF4C5A9534}"/>
              </a:ext>
            </a:extLst>
          </p:cNvPr>
          <p:cNvSpPr/>
          <p:nvPr/>
        </p:nvSpPr>
        <p:spPr>
          <a:xfrm>
            <a:off x="3113076" y="1328222"/>
            <a:ext cx="5922000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Understanding of existing pathways, practices, service landscape and interfaces across services </a:t>
            </a:r>
          </a:p>
        </p:txBody>
      </p:sp>
      <p:sp>
        <p:nvSpPr>
          <p:cNvPr id="20" name="Rounded Rectangle 26">
            <a:extLst>
              <a:ext uri="{FF2B5EF4-FFF2-40B4-BE49-F238E27FC236}">
                <a16:creationId xmlns:a16="http://schemas.microsoft.com/office/drawing/2014/main" id="{1F7AF58E-6836-FBDE-0494-4FAEB94D300A}"/>
              </a:ext>
            </a:extLst>
          </p:cNvPr>
          <p:cNvSpPr/>
          <p:nvPr/>
        </p:nvSpPr>
        <p:spPr>
          <a:xfrm>
            <a:off x="3113076" y="3346111"/>
            <a:ext cx="591390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Proactive engagement with service users, families, carers and third sector partners in protocol development and implementation</a:t>
            </a:r>
          </a:p>
        </p:txBody>
      </p:sp>
      <p:sp>
        <p:nvSpPr>
          <p:cNvPr id="21" name="Rounded Rectangle 26">
            <a:extLst>
              <a:ext uri="{FF2B5EF4-FFF2-40B4-BE49-F238E27FC236}">
                <a16:creationId xmlns:a16="http://schemas.microsoft.com/office/drawing/2014/main" id="{41FB3AD0-8335-5C52-3486-60431D42DFCB}"/>
              </a:ext>
            </a:extLst>
          </p:cNvPr>
          <p:cNvSpPr/>
          <p:nvPr/>
        </p:nvSpPr>
        <p:spPr>
          <a:xfrm>
            <a:off x="3118733" y="3755961"/>
            <a:ext cx="5912615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Proactive engagement and practices for proving ‘whole person’ support with appropriate interfaces with third sector organisations</a:t>
            </a:r>
          </a:p>
        </p:txBody>
      </p:sp>
      <p:sp>
        <p:nvSpPr>
          <p:cNvPr id="24" name="Rounded Rectangle 26">
            <a:extLst>
              <a:ext uri="{FF2B5EF4-FFF2-40B4-BE49-F238E27FC236}">
                <a16:creationId xmlns:a16="http://schemas.microsoft.com/office/drawing/2014/main" id="{A417DE89-F741-1C64-4014-90FBB496E2FA}"/>
              </a:ext>
            </a:extLst>
          </p:cNvPr>
          <p:cNvSpPr/>
          <p:nvPr/>
        </p:nvSpPr>
        <p:spPr>
          <a:xfrm>
            <a:off x="3113076" y="1861145"/>
            <a:ext cx="5922000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Monitoring practices in place to ensure early identification and intervention for emerging co-occurring needs </a:t>
            </a:r>
          </a:p>
        </p:txBody>
      </p:sp>
      <p:sp>
        <p:nvSpPr>
          <p:cNvPr id="26" name="Rounded Rectangle 26">
            <a:extLst>
              <a:ext uri="{FF2B5EF4-FFF2-40B4-BE49-F238E27FC236}">
                <a16:creationId xmlns:a16="http://schemas.microsoft.com/office/drawing/2014/main" id="{A57AA728-8456-2028-105D-6985DA417175}"/>
              </a:ext>
            </a:extLst>
          </p:cNvPr>
          <p:cNvSpPr/>
          <p:nvPr/>
        </p:nvSpPr>
        <p:spPr>
          <a:xfrm>
            <a:off x="3119861" y="4348111"/>
            <a:ext cx="591013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Engagement with the learning system to share knowledge, resources and best practice</a:t>
            </a:r>
          </a:p>
        </p:txBody>
      </p:sp>
      <p:sp>
        <p:nvSpPr>
          <p:cNvPr id="28" name="Rounded Rectangle 26">
            <a:extLst>
              <a:ext uri="{FF2B5EF4-FFF2-40B4-BE49-F238E27FC236}">
                <a16:creationId xmlns:a16="http://schemas.microsoft.com/office/drawing/2014/main" id="{EB844632-6359-0F6A-803E-9B1A809271A1}"/>
              </a:ext>
            </a:extLst>
          </p:cNvPr>
          <p:cNvSpPr/>
          <p:nvPr/>
        </p:nvSpPr>
        <p:spPr>
          <a:xfrm>
            <a:off x="3123633" y="4530558"/>
            <a:ext cx="591013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Senior leadership that promotes collaborative working, psychological safety and supportive working practices </a:t>
            </a:r>
          </a:p>
        </p:txBody>
      </p:sp>
      <p:sp>
        <p:nvSpPr>
          <p:cNvPr id="30" name="Rounded Rectangle 26">
            <a:extLst>
              <a:ext uri="{FF2B5EF4-FFF2-40B4-BE49-F238E27FC236}">
                <a16:creationId xmlns:a16="http://schemas.microsoft.com/office/drawing/2014/main" id="{61544B9A-D6BE-FD8D-CAC9-D83FA34F104F}"/>
              </a:ext>
            </a:extLst>
          </p:cNvPr>
          <p:cNvSpPr/>
          <p:nvPr/>
        </p:nvSpPr>
        <p:spPr>
          <a:xfrm>
            <a:off x="3114964" y="1514512"/>
            <a:ext cx="5922000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Agreement from both services on appropriate assessment and/or screening tools </a:t>
            </a:r>
            <a:r>
              <a:rPr lang="en-GB" sz="800" kern="0" dirty="0">
                <a:latin typeface="Aptos" panose="020B0004020202020204" pitchFamily="34" charset="0"/>
              </a:rPr>
              <a:t> </a:t>
            </a:r>
          </a:p>
        </p:txBody>
      </p:sp>
      <p:sp>
        <p:nvSpPr>
          <p:cNvPr id="31" name="Rounded Rectangle 26">
            <a:extLst>
              <a:ext uri="{FF2B5EF4-FFF2-40B4-BE49-F238E27FC236}">
                <a16:creationId xmlns:a16="http://schemas.microsoft.com/office/drawing/2014/main" id="{1CDFD941-BB67-F57A-1B4B-B61B91CA1B61}"/>
              </a:ext>
            </a:extLst>
          </p:cNvPr>
          <p:cNvSpPr/>
          <p:nvPr/>
        </p:nvSpPr>
        <p:spPr>
          <a:xfrm>
            <a:off x="3114964" y="1695536"/>
            <a:ext cx="5922000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Process and mechanisms in place to ensure co-ordination of care across services</a:t>
            </a:r>
            <a:r>
              <a:rPr lang="en-GB" sz="800" kern="0" dirty="0">
                <a:latin typeface="Aptos" panose="020B0004020202020204" pitchFamily="34" charset="0"/>
              </a:rPr>
              <a:t> </a:t>
            </a:r>
          </a:p>
        </p:txBody>
      </p:sp>
      <p:sp>
        <p:nvSpPr>
          <p:cNvPr id="32" name="Rounded Rectangle 26">
            <a:extLst>
              <a:ext uri="{FF2B5EF4-FFF2-40B4-BE49-F238E27FC236}">
                <a16:creationId xmlns:a16="http://schemas.microsoft.com/office/drawing/2014/main" id="{2F905DBA-4EFE-EE10-6841-7AE02C47E894}"/>
              </a:ext>
            </a:extLst>
          </p:cNvPr>
          <p:cNvSpPr/>
          <p:nvPr/>
        </p:nvSpPr>
        <p:spPr>
          <a:xfrm>
            <a:off x="3132860" y="2695654"/>
            <a:ext cx="5913904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Improvements to referral and discharge practices ensuring person centred care</a:t>
            </a:r>
          </a:p>
        </p:txBody>
      </p:sp>
      <p:sp>
        <p:nvSpPr>
          <p:cNvPr id="33" name="Rounded Rectangle 26">
            <a:extLst>
              <a:ext uri="{FF2B5EF4-FFF2-40B4-BE49-F238E27FC236}">
                <a16:creationId xmlns:a16="http://schemas.microsoft.com/office/drawing/2014/main" id="{BC4FAD47-ABD4-819C-DC7B-A693C5F69A1E}"/>
              </a:ext>
            </a:extLst>
          </p:cNvPr>
          <p:cNvSpPr/>
          <p:nvPr/>
        </p:nvSpPr>
        <p:spPr>
          <a:xfrm>
            <a:off x="3119863" y="2037890"/>
            <a:ext cx="5922000" cy="2187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Joint assessment and monitoring to support trauma informed approaches and  early intervention by recognising deterioration and/or escalation</a:t>
            </a:r>
          </a:p>
        </p:txBody>
      </p:sp>
      <p:sp>
        <p:nvSpPr>
          <p:cNvPr id="34" name="Rounded Rectangle 26">
            <a:extLst>
              <a:ext uri="{FF2B5EF4-FFF2-40B4-BE49-F238E27FC236}">
                <a16:creationId xmlns:a16="http://schemas.microsoft.com/office/drawing/2014/main" id="{EDB2819F-606A-0E59-F391-D59940E301EE}"/>
              </a:ext>
            </a:extLst>
          </p:cNvPr>
          <p:cNvSpPr/>
          <p:nvPr/>
        </p:nvSpPr>
        <p:spPr>
          <a:xfrm>
            <a:off x="3124945" y="2872580"/>
            <a:ext cx="592015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Improved pathways into most appropriate service including third sector </a:t>
            </a:r>
          </a:p>
        </p:txBody>
      </p:sp>
      <p:sp>
        <p:nvSpPr>
          <p:cNvPr id="2" name="Rounded Rectangle 26">
            <a:extLst>
              <a:ext uri="{FF2B5EF4-FFF2-40B4-BE49-F238E27FC236}">
                <a16:creationId xmlns:a16="http://schemas.microsoft.com/office/drawing/2014/main" id="{9CD78783-FD8E-C469-A619-E1956B85FA63}"/>
              </a:ext>
            </a:extLst>
          </p:cNvPr>
          <p:cNvSpPr/>
          <p:nvPr/>
        </p:nvSpPr>
        <p:spPr>
          <a:xfrm>
            <a:off x="3119863" y="4901106"/>
            <a:ext cx="5910131" cy="18471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Agreed practices for measurement, evaluation, monitoring and reporting of outcomes to ensure fidelity to the protocol </a:t>
            </a:r>
          </a:p>
        </p:txBody>
      </p:sp>
      <p:sp>
        <p:nvSpPr>
          <p:cNvPr id="3" name="Rounded Rectangle 26">
            <a:extLst>
              <a:ext uri="{FF2B5EF4-FFF2-40B4-BE49-F238E27FC236}">
                <a16:creationId xmlns:a16="http://schemas.microsoft.com/office/drawing/2014/main" id="{F0C6D378-F800-9629-3429-67734A77DF82}"/>
              </a:ext>
            </a:extLst>
          </p:cNvPr>
          <p:cNvSpPr/>
          <p:nvPr/>
        </p:nvSpPr>
        <p:spPr>
          <a:xfrm>
            <a:off x="3114964" y="3527746"/>
            <a:ext cx="5913901" cy="20848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Out-reach and in-reach across services, including third sector, ensuring people know what support is available, what they are entitled to and what to expect from their care </a:t>
            </a:r>
          </a:p>
        </p:txBody>
      </p:sp>
      <p:sp>
        <p:nvSpPr>
          <p:cNvPr id="14" name="Rounded Rectangle 26">
            <a:extLst>
              <a:ext uri="{FF2B5EF4-FFF2-40B4-BE49-F238E27FC236}">
                <a16:creationId xmlns:a16="http://schemas.microsoft.com/office/drawing/2014/main" id="{502728C4-072F-FD12-17EB-076DB96737DF}"/>
              </a:ext>
            </a:extLst>
          </p:cNvPr>
          <p:cNvSpPr/>
          <p:nvPr/>
        </p:nvSpPr>
        <p:spPr>
          <a:xfrm>
            <a:off x="3119862" y="4716257"/>
            <a:ext cx="5910131" cy="15973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Training on pathways, referrals, discharge planning, re-engagement etc,  </a:t>
            </a:r>
          </a:p>
        </p:txBody>
      </p:sp>
      <p:sp>
        <p:nvSpPr>
          <p:cNvPr id="19" name="Rounded Rectangle 26">
            <a:extLst>
              <a:ext uri="{FF2B5EF4-FFF2-40B4-BE49-F238E27FC236}">
                <a16:creationId xmlns:a16="http://schemas.microsoft.com/office/drawing/2014/main" id="{127352CE-6314-5EA6-EE08-06805B5A1510}"/>
              </a:ext>
            </a:extLst>
          </p:cNvPr>
          <p:cNvSpPr/>
          <p:nvPr/>
        </p:nvSpPr>
        <p:spPr>
          <a:xfrm>
            <a:off x="3123632" y="4170487"/>
            <a:ext cx="591013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Co-produced, collaborative training plans to address areas of need in both services </a:t>
            </a:r>
          </a:p>
        </p:txBody>
      </p:sp>
      <p:sp>
        <p:nvSpPr>
          <p:cNvPr id="38" name="Rounded Rectangle 26">
            <a:extLst>
              <a:ext uri="{FF2B5EF4-FFF2-40B4-BE49-F238E27FC236}">
                <a16:creationId xmlns:a16="http://schemas.microsoft.com/office/drawing/2014/main" id="{C86701C1-3689-31AC-51D3-699D42BEB3A6}"/>
              </a:ext>
            </a:extLst>
          </p:cNvPr>
          <p:cNvSpPr/>
          <p:nvPr/>
        </p:nvSpPr>
        <p:spPr>
          <a:xfrm>
            <a:off x="3124945" y="3044629"/>
            <a:ext cx="592015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Improved communication and information sharing between services and where appropriate third sector partners</a:t>
            </a:r>
          </a:p>
        </p:txBody>
      </p:sp>
      <p:sp>
        <p:nvSpPr>
          <p:cNvPr id="39" name="Rounded Rectangle 26">
            <a:extLst>
              <a:ext uri="{FF2B5EF4-FFF2-40B4-BE49-F238E27FC236}">
                <a16:creationId xmlns:a16="http://schemas.microsoft.com/office/drawing/2014/main" id="{635EB64B-688F-15FB-E0AD-DB87A5242052}"/>
              </a:ext>
            </a:extLst>
          </p:cNvPr>
          <p:cNvSpPr/>
          <p:nvPr/>
        </p:nvSpPr>
        <p:spPr>
          <a:xfrm>
            <a:off x="3118088" y="2445791"/>
            <a:ext cx="592015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Identification of a responsible person in both services for oversight of protocol working  </a:t>
            </a:r>
          </a:p>
        </p:txBody>
      </p:sp>
      <p:sp>
        <p:nvSpPr>
          <p:cNvPr id="40" name="Rounded Rectangle 26">
            <a:extLst>
              <a:ext uri="{FF2B5EF4-FFF2-40B4-BE49-F238E27FC236}">
                <a16:creationId xmlns:a16="http://schemas.microsoft.com/office/drawing/2014/main" id="{FAF99202-C06B-7143-EB08-9A758C4B6848}"/>
              </a:ext>
            </a:extLst>
          </p:cNvPr>
          <p:cNvSpPr/>
          <p:nvPr/>
        </p:nvSpPr>
        <p:spPr>
          <a:xfrm>
            <a:off x="3113076" y="2269537"/>
            <a:ext cx="592015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Appropriate and agreed means of conflict resolution and escalation of areas of concern within both services </a:t>
            </a:r>
          </a:p>
        </p:txBody>
      </p:sp>
      <p:sp>
        <p:nvSpPr>
          <p:cNvPr id="4" name="Rounded Rectangle 26">
            <a:extLst>
              <a:ext uri="{FF2B5EF4-FFF2-40B4-BE49-F238E27FC236}">
                <a16:creationId xmlns:a16="http://schemas.microsoft.com/office/drawing/2014/main" id="{C706CB10-381E-EAFB-A642-C3F38D317AB0}"/>
              </a:ext>
            </a:extLst>
          </p:cNvPr>
          <p:cNvSpPr/>
          <p:nvPr/>
        </p:nvSpPr>
        <p:spPr>
          <a:xfrm>
            <a:off x="3124945" y="3989633"/>
            <a:ext cx="5910131" cy="15840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spcFirstLastPara="0" vert="horz" wrap="square" lIns="8399" tIns="8399" rIns="8399" bIns="8399" numCol="1" spcCol="1270" anchor="ctr" anchorCtr="0">
            <a:noAutofit/>
          </a:bodyPr>
          <a:lstStyle/>
          <a:p>
            <a:pPr algn="ctr" defTabSz="58791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800" kern="0" dirty="0">
                <a:solidFill>
                  <a:schemeClr val="bg1"/>
                </a:solidFill>
                <a:latin typeface="Aptos" panose="020B0004020202020204" pitchFamily="34" charset="0"/>
              </a:rPr>
              <a:t>Development of training needs assessments to understand current staff skills and competencies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4D72A20-DD52-976F-3A4C-FB453CA6488B}"/>
              </a:ext>
            </a:extLst>
          </p:cNvPr>
          <p:cNvSpPr/>
          <p:nvPr/>
        </p:nvSpPr>
        <p:spPr>
          <a:xfrm>
            <a:off x="1750227" y="2264233"/>
            <a:ext cx="1177231" cy="887115"/>
          </a:xfrm>
          <a:prstGeom prst="roundRect">
            <a:avLst/>
          </a:prstGeom>
          <a:solidFill>
            <a:srgbClr val="00A2E5"/>
          </a:solidFill>
          <a:ln>
            <a:noFill/>
          </a:ln>
          <a:effectLst/>
        </p:spPr>
        <p:txBody>
          <a:bodyPr spcFirstLastPara="0" vert="horz" wrap="square" lIns="10499" tIns="10499" rIns="10499" bIns="10499" numCol="1" spcCol="1270" anchor="ctr" anchorCtr="0">
            <a:noAutofit/>
          </a:bodyPr>
          <a:lstStyle/>
          <a:p>
            <a:pPr algn="ctr" defTabSz="73488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ptos" panose="020B0004020202020204" pitchFamily="34" charset="0"/>
              </a:rPr>
              <a:t>Pathways are adaptive and responsive to individual needs and joint working</a:t>
            </a:r>
          </a:p>
        </p:txBody>
      </p:sp>
    </p:spTree>
    <p:extLst>
      <p:ext uri="{BB962C8B-B14F-4D97-AF65-F5344CB8AC3E}">
        <p14:creationId xmlns:p14="http://schemas.microsoft.com/office/powerpoint/2010/main" val="24563543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2">
      <a:dk1>
        <a:srgbClr val="565456"/>
      </a:dk1>
      <a:lt1>
        <a:sysClr val="window" lastClr="FFFFFF"/>
      </a:lt1>
      <a:dk2>
        <a:srgbClr val="1B4C87"/>
      </a:dk2>
      <a:lt2>
        <a:srgbClr val="009FE2"/>
      </a:lt2>
      <a:accent1>
        <a:srgbClr val="00704A"/>
      </a:accent1>
      <a:accent2>
        <a:srgbClr val="F8971D"/>
      </a:accent2>
      <a:accent3>
        <a:srgbClr val="C6006F"/>
      </a:accent3>
      <a:accent4>
        <a:srgbClr val="78278B"/>
      </a:accent4>
      <a:accent5>
        <a:srgbClr val="B30838"/>
      </a:accent5>
      <a:accent6>
        <a:srgbClr val="7AC143"/>
      </a:accent6>
      <a:hlink>
        <a:srgbClr val="009FE2"/>
      </a:hlink>
      <a:folHlink>
        <a:srgbClr val="1B4C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anding Presentation for Board" id="{F68CDD88-C11B-48F8-9772-B8AAA3601428}" vid="{9EFEADEC-4BA7-42F5-B618-FB32723B77FD}"/>
    </a:ext>
  </a:extLst>
</a:theme>
</file>

<file path=ppt/theme/theme2.xml><?xml version="1.0" encoding="utf-8"?>
<a:theme xmlns:a="http://schemas.openxmlformats.org/drawingml/2006/main" name="2_Office Theme">
  <a:themeElements>
    <a:clrScheme name="Custom 12">
      <a:dk1>
        <a:srgbClr val="565456"/>
      </a:dk1>
      <a:lt1>
        <a:sysClr val="window" lastClr="FFFFFF"/>
      </a:lt1>
      <a:dk2>
        <a:srgbClr val="1B4C87"/>
      </a:dk2>
      <a:lt2>
        <a:srgbClr val="009FE2"/>
      </a:lt2>
      <a:accent1>
        <a:srgbClr val="00704A"/>
      </a:accent1>
      <a:accent2>
        <a:srgbClr val="F8971D"/>
      </a:accent2>
      <a:accent3>
        <a:srgbClr val="C6006F"/>
      </a:accent3>
      <a:accent4>
        <a:srgbClr val="78278B"/>
      </a:accent4>
      <a:accent5>
        <a:srgbClr val="B30838"/>
      </a:accent5>
      <a:accent6>
        <a:srgbClr val="7AC143"/>
      </a:accent6>
      <a:hlink>
        <a:srgbClr val="009FE2"/>
      </a:hlink>
      <a:folHlink>
        <a:srgbClr val="1B4C8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anding Presentation for Board" id="{F68CDD88-C11B-48F8-9772-B8AAA3601428}" vid="{9EFEADEC-4BA7-42F5-B618-FB32723B77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0fc823-f927-4b13-b746-572312a1c935"/>
    <b0997d7f6f2b4bc7890c40ab47985429 xmlns="c90fc823-f927-4b13-b746-572312a1c935">
      <Terms xmlns="http://schemas.microsoft.com/office/infopath/2007/PartnerControls"/>
    </b0997d7f6f2b4bc7890c40ab47985429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ase Document" ma:contentTypeID="0x0101009B9C30850FF64BE98BE1A18B621E9B38003B8DD66EA2A6EA4EA63CA2150F833E3B" ma:contentTypeVersion="5" ma:contentTypeDescription="Base Document" ma:contentTypeScope="" ma:versionID="9dadf323e77ca7c0ca63a5107764fc89">
  <xsd:schema xmlns:xsd="http://www.w3.org/2001/XMLSchema" xmlns:xs="http://www.w3.org/2001/XMLSchema" xmlns:p="http://schemas.microsoft.com/office/2006/metadata/properties" xmlns:ns1="c90fc823-f927-4b13-b746-572312a1c935" xmlns:ns3="54fb642d-8df1-4a40-b81f-b7c7f28e2e7f" targetNamespace="http://schemas.microsoft.com/office/2006/metadata/properties" ma:root="true" ma:fieldsID="dcfd87a868d966f591bab925489a6202" ns1:_="" ns3:_="">
    <xsd:import namespace="c90fc823-f927-4b13-b746-572312a1c935"/>
    <xsd:import namespace="54fb642d-8df1-4a40-b81f-b7c7f28e2e7f"/>
    <xsd:element name="properties">
      <xsd:complexType>
        <xsd:sequence>
          <xsd:element name="documentManagement">
            <xsd:complexType>
              <xsd:all>
                <xsd:element ref="ns1:b0997d7f6f2b4bc7890c40ab47985429" minOccurs="0"/>
                <xsd:element ref="ns1:TaxCatchAll" minOccurs="0"/>
                <xsd:element ref="ns1:TaxCatchAllLabel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0fc823-f927-4b13-b746-572312a1c935" elementFormDefault="qualified">
    <xsd:import namespace="http://schemas.microsoft.com/office/2006/documentManagement/types"/>
    <xsd:import namespace="http://schemas.microsoft.com/office/infopath/2007/PartnerControls"/>
    <xsd:element name="b0997d7f6f2b4bc7890c40ab47985429" ma:index="8" nillable="true" ma:taxonomy="true" ma:internalName="b0997d7f6f2b4bc7890c40ab47985429" ma:taxonomyFieldName="Departments" ma:displayName="Departments" ma:fieldId="{b0997d7f-6f2b-4bc7-890c-40ab47985429}" ma:sspId="12ec0724-cfef-4554-94cf-02961d342542" ma:termSetId="184a1858-4a21-4b18-a878-30e190b7640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f5b355e-5b78-4275-9d55-722e430928fb}" ma:internalName="TaxCatchAll" ma:showField="CatchAllData" ma:web="c90fc823-f927-4b13-b746-572312a1c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f5b355e-5b78-4275-9d55-722e430928fb}" ma:internalName="TaxCatchAllLabel" ma:readOnly="true" ma:showField="CatchAllDataLabel" ma:web="c90fc823-f927-4b13-b746-572312a1c9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fb642d-8df1-4a40-b81f-b7c7f28e2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7FCB93-7797-4234-8677-9CD568EECFE0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c90fc823-f927-4b13-b746-572312a1c935"/>
    <ds:schemaRef ds:uri="http://purl.org/dc/elements/1.1/"/>
    <ds:schemaRef ds:uri="54fb642d-8df1-4a40-b81f-b7c7f28e2e7f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9398AF7-984C-4DEE-AD49-82C5CF3AC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0fc823-f927-4b13-b746-572312a1c935"/>
    <ds:schemaRef ds:uri="54fb642d-8df1-4a40-b81f-b7c7f28e2e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FEE1AE-4128-496B-ACCD-A73763ACAD3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who we are what we do</Template>
  <TotalTime>3223</TotalTime>
  <Words>400</Words>
  <Application>Microsoft Office PowerPoint</Application>
  <PresentationFormat>On-screen Show (16:9)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1_Office Theme</vt:lpstr>
      <vt:lpstr>2_Office Theme</vt:lpstr>
      <vt:lpstr>MHSU protocol driver diagram </vt:lpstr>
    </vt:vector>
  </TitlesOfParts>
  <Company>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we are, what we do</dc:title>
  <dc:creator>Kenneth Miller</dc:creator>
  <cp:lastModifiedBy>Ashling McCallion (NHS Healthcare Improvement Scotland)</cp:lastModifiedBy>
  <cp:revision>163</cp:revision>
  <cp:lastPrinted>2017-09-06T13:57:19Z</cp:lastPrinted>
  <dcterms:created xsi:type="dcterms:W3CDTF">2017-08-22T14:27:19Z</dcterms:created>
  <dcterms:modified xsi:type="dcterms:W3CDTF">2024-07-24T11:40:07Z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0x0101009B9C30850FF64BE98BE1A18B621E9B38003B8DD66EA2A6EA4EA63CA2150F833E3B</vt:lpwstr>
  </property>
  <property fmtid="{D5CDD505-2E9C-101B-9397-08002B2CF9AE}" pid="3" name="Departments">
    <vt:lpwstr/>
  </property>
</Properties>
</file>