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7"/>
  </p:notesMasterIdLst>
  <p:sldIdLst>
    <p:sldId id="293" r:id="rId6"/>
    <p:sldId id="303" r:id="rId7"/>
    <p:sldId id="300" r:id="rId8"/>
    <p:sldId id="302" r:id="rId9"/>
    <p:sldId id="304" r:id="rId10"/>
    <p:sldId id="308" r:id="rId11"/>
    <p:sldId id="309" r:id="rId12"/>
    <p:sldId id="311" r:id="rId13"/>
    <p:sldId id="312" r:id="rId14"/>
    <p:sldId id="310" r:id="rId15"/>
    <p:sldId id="301" r:id="rId16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85"/>
    <a:srgbClr val="EDEDED"/>
    <a:srgbClr val="A2D5F4"/>
    <a:srgbClr val="0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8966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1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1"/>
          <a:stretch/>
        </p:blipFill>
        <p:spPr>
          <a:xfrm>
            <a:off x="-1" y="-11691"/>
            <a:ext cx="687878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4646"/>
          <a:stretch/>
        </p:blipFill>
        <p:spPr>
          <a:xfrm>
            <a:off x="10758" y="0"/>
            <a:ext cx="685262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5818" y="4767263"/>
            <a:ext cx="406482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1214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0004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864000"/>
            <a:ext cx="612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65476" y="4767263"/>
            <a:ext cx="446824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03213"/>
            <a:ext cx="6366600" cy="3341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8300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" userDrawn="1">
          <p15:clr>
            <a:srgbClr val="F26B43"/>
          </p15:clr>
        </p15:guide>
        <p15:guide id="2" pos="4088" userDrawn="1">
          <p15:clr>
            <a:srgbClr val="F26B43"/>
          </p15:clr>
        </p15:guide>
        <p15:guide id="3" orient="horz" pos="191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7505" y="1645898"/>
            <a:ext cx="6452157" cy="8853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Mental Health and Substance Use</a:t>
            </a:r>
            <a:endParaRPr lang="en-GB" sz="3600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68299" y="2156350"/>
            <a:ext cx="3011894" cy="455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350" dirty="0"/>
              <a:t>Staff Conversations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438752"/>
            <a:ext cx="2032441" cy="612000"/>
          </a:xfrm>
          <a:prstGeom prst="rect">
            <a:avLst/>
          </a:prstGeom>
        </p:spPr>
      </p:pic>
      <p:sp>
        <p:nvSpPr>
          <p:cNvPr id="13" name="Text Placeholder 9"/>
          <p:cNvSpPr txBox="1">
            <a:spLocks/>
          </p:cNvSpPr>
          <p:nvPr/>
        </p:nvSpPr>
        <p:spPr>
          <a:xfrm>
            <a:off x="277505" y="4400384"/>
            <a:ext cx="23484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Supporting better quality health and social care for everyone in Scotland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29" y="4306020"/>
            <a:ext cx="60086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pic>
        <p:nvPicPr>
          <p:cNvPr id="6" name="Picture 2" descr="Next Steps | NHS Talent Academy">
            <a:extLst>
              <a:ext uri="{FF2B5EF4-FFF2-40B4-BE49-F238E27FC236}">
                <a16:creationId xmlns:a16="http://schemas.microsoft.com/office/drawing/2014/main" id="{D929EC4D-A1E4-4980-304A-8CC0443D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42" y="1467463"/>
            <a:ext cx="2944116" cy="29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4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touch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300" y="1267200"/>
            <a:ext cx="4755881" cy="254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Twitter: </a:t>
            </a:r>
            <a:r>
              <a:rPr lang="en-GB" dirty="0"/>
              <a:t>@</a:t>
            </a:r>
            <a:r>
              <a:rPr lang="en-GB" dirty="0" err="1"/>
              <a:t>online_his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Email: </a:t>
            </a:r>
            <a:r>
              <a:rPr lang="en-GB" dirty="0" err="1"/>
              <a:t>comments.his@nhs.scot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Web: </a:t>
            </a:r>
            <a:r>
              <a:rPr lang="en-GB" dirty="0"/>
              <a:t>healthcareimprovementscotland.org</a:t>
            </a:r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Blog: </a:t>
            </a:r>
            <a:r>
              <a:rPr lang="en-GB" dirty="0"/>
              <a:t>blog.healthcareimprovementscotland.org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277200" y="4518000"/>
            <a:ext cx="43141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/>
                </a:solidFill>
              </a:rPr>
              <a:t>Supporting better quality health and social care for everyone in Scotland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174CCB-2729-964F-8644-DF6B3E622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99173"/>
              </p:ext>
            </p:extLst>
          </p:nvPr>
        </p:nvGraphicFramePr>
        <p:xfrm>
          <a:off x="328529" y="1206751"/>
          <a:ext cx="6200942" cy="3617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400">
                  <a:extLst>
                    <a:ext uri="{9D8B030D-6E8A-4147-A177-3AD203B41FA5}">
                      <a16:colId xmlns:a16="http://schemas.microsoft.com/office/drawing/2014/main" val="3819425357"/>
                    </a:ext>
                  </a:extLst>
                </a:gridCol>
                <a:gridCol w="4981542">
                  <a:extLst>
                    <a:ext uri="{9D8B030D-6E8A-4147-A177-3AD203B41FA5}">
                      <a16:colId xmlns:a16="http://schemas.microsoft.com/office/drawing/2014/main" val="2856723844"/>
                    </a:ext>
                  </a:extLst>
                </a:gridCol>
              </a:tblGrid>
              <a:tr h="278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Time</a:t>
                      </a:r>
                      <a:endParaRPr lang="en-GB" sz="16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Item</a:t>
                      </a:r>
                      <a:endParaRPr lang="en-GB" sz="16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69816"/>
                  </a:ext>
                </a:extLst>
              </a:tr>
              <a:tr h="34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975974"/>
                  </a:ext>
                </a:extLst>
              </a:tr>
              <a:tr h="37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Welcomes and Introductions 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59898"/>
                  </a:ext>
                </a:extLst>
              </a:tr>
              <a:tr h="377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14:15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the programme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977857"/>
                  </a:ext>
                </a:extLst>
              </a:tr>
              <a:tr h="59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One: Your experiences supporting people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04291"/>
                  </a:ext>
                </a:extLst>
              </a:tr>
              <a:tr h="243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 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22275"/>
                  </a:ext>
                </a:extLst>
              </a:tr>
              <a:tr h="753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15:15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Two: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 you work with statutory services?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does ‘good’ look like?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42268"/>
                  </a:ext>
                </a:extLst>
              </a:tr>
              <a:tr h="394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15:45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39419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</a:t>
                      </a:r>
                    </a:p>
                  </a:txBody>
                  <a:tcPr marL="43378" marR="433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marL="43378" marR="4337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7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heard so far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471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day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444284" y="1515853"/>
            <a:ext cx="5969432" cy="2543175"/>
          </a:xfrm>
        </p:spPr>
        <p:txBody>
          <a:bodyPr>
            <a:noAutofit/>
          </a:bodyPr>
          <a:lstStyle/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To hear about the different types of support provided across the community and voluntary sector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endParaRPr lang="en-GB" sz="1600" dirty="0"/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To understand the types of challenges the people you work with are seeking help with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endParaRPr lang="en-GB" sz="1600" dirty="0"/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To understand your experiences in working with statutory services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endParaRPr lang="en-GB" sz="1600" dirty="0"/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To discuss what a good, integrated system looks like to you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1005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one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Your experiences supporting people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support do you provide?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What range of needs do you support?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 respond when people present with needs/issues outside of your expertise?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73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  <p:pic>
        <p:nvPicPr>
          <p:cNvPr id="3" name="Picture 2" descr="Let's have a coffee break vector | free image by rawpixel.com | Coffee  typography, Coffee break, Coffee shop logo">
            <a:extLst>
              <a:ext uri="{FF2B5EF4-FFF2-40B4-BE49-F238E27FC236}">
                <a16:creationId xmlns:a16="http://schemas.microsoft.com/office/drawing/2014/main" id="{6475C2E3-1895-A596-45A4-5928EC6D7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1724"/>
          <a:stretch/>
        </p:blipFill>
        <p:spPr bwMode="auto">
          <a:xfrm>
            <a:off x="1637780" y="1333512"/>
            <a:ext cx="3582440" cy="33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739" y="1250282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How do you work with statutory services?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Which statutory areas do you work with?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 you work with them? (signposting, referrals, treatment)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 you communicate with the services you work with?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Where do you see areas for improvements and what services would you like to be linked with?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402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34A1BC-6DB2-943A-D9B1-B03576F1B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60304"/>
              </p:ext>
            </p:extLst>
          </p:nvPr>
        </p:nvGraphicFramePr>
        <p:xfrm>
          <a:off x="327845" y="1180199"/>
          <a:ext cx="6407055" cy="3660087"/>
        </p:xfrm>
        <a:graphic>
          <a:graphicData uri="http://schemas.openxmlformats.org/drawingml/2006/table">
            <a:tbl>
              <a:tblPr firstRow="1" firstCol="1" bandRow="1"/>
              <a:tblGrid>
                <a:gridCol w="1641173">
                  <a:extLst>
                    <a:ext uri="{9D8B030D-6E8A-4147-A177-3AD203B41FA5}">
                      <a16:colId xmlns:a16="http://schemas.microsoft.com/office/drawing/2014/main" val="1274153714"/>
                    </a:ext>
                  </a:extLst>
                </a:gridCol>
                <a:gridCol w="1641173">
                  <a:extLst>
                    <a:ext uri="{9D8B030D-6E8A-4147-A177-3AD203B41FA5}">
                      <a16:colId xmlns:a16="http://schemas.microsoft.com/office/drawing/2014/main" val="375625146"/>
                    </a:ext>
                  </a:extLst>
                </a:gridCol>
                <a:gridCol w="1641173">
                  <a:extLst>
                    <a:ext uri="{9D8B030D-6E8A-4147-A177-3AD203B41FA5}">
                      <a16:colId xmlns:a16="http://schemas.microsoft.com/office/drawing/2014/main" val="555867569"/>
                    </a:ext>
                  </a:extLst>
                </a:gridCol>
                <a:gridCol w="1483536">
                  <a:extLst>
                    <a:ext uri="{9D8B030D-6E8A-4147-A177-3AD203B41FA5}">
                      <a16:colId xmlns:a16="http://schemas.microsoft.com/office/drawing/2014/main" val="2738302995"/>
                    </a:ext>
                  </a:extLst>
                </a:gridCol>
              </a:tblGrid>
              <a:tr h="881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Statutory services you work with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you work with them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you communicate with them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the relationship could be improved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312872"/>
                  </a:ext>
                </a:extLst>
              </a:tr>
              <a:tr h="27784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37" marR="36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2725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318DE4-7C87-AB05-6E3A-07051B546855}"/>
              </a:ext>
            </a:extLst>
          </p:cNvPr>
          <p:cNvSpPr txBox="1"/>
          <p:nvPr/>
        </p:nvSpPr>
        <p:spPr>
          <a:xfrm>
            <a:off x="368300" y="2824700"/>
            <a:ext cx="1792366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Addictions Liaison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2C70C-174B-407F-3E59-F6EA457C5378}"/>
              </a:ext>
            </a:extLst>
          </p:cNvPr>
          <p:cNvSpPr txBox="1"/>
          <p:nvPr/>
        </p:nvSpPr>
        <p:spPr>
          <a:xfrm>
            <a:off x="1955845" y="2557860"/>
            <a:ext cx="1637587" cy="100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receive referrals and are able to refer back if there is a need to.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9EF45-84C1-AA13-D285-1EDD0E8A40FB}"/>
              </a:ext>
            </a:extLst>
          </p:cNvPr>
          <p:cNvSpPr txBox="1"/>
          <p:nvPr/>
        </p:nvSpPr>
        <p:spPr>
          <a:xfrm>
            <a:off x="3601454" y="2442604"/>
            <a:ext cx="1637587" cy="14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speak regularly with the team to discuss cases, and can always pick up the phone if there is an issues.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A606F-C7E9-128C-9459-E6C0CE6CDBE4}"/>
              </a:ext>
            </a:extLst>
          </p:cNvPr>
          <p:cNvSpPr txBox="1"/>
          <p:nvPr/>
        </p:nvSpPr>
        <p:spPr>
          <a:xfrm>
            <a:off x="5247063" y="2055263"/>
            <a:ext cx="1495859" cy="28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Liaison team is often coordinating multiple services – it would be good if we could develop connections with the other services people are engaged with sooner. 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739" y="1250282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does ‘good’ look like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Examples where links with statutory services have worked well – are there any specific cases you can talk about?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Key elements that made this work (e.g. good communication around referral)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Key elements that could apply to other areas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80108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88E74B-019F-47F8-AB37-00D0963E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FCB93-7797-4234-8677-9CD568EECFE0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4fb642d-8df1-4a40-b81f-b7c7f28e2e7f"/>
    <ds:schemaRef ds:uri="c90fc823-f927-4b13-b746-572312a1c93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2154</TotalTime>
  <Words>416</Words>
  <Application>Microsoft Office PowerPoint</Application>
  <PresentationFormat>Custom</PresentationFormat>
  <Paragraphs>84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1_Office Theme</vt:lpstr>
      <vt:lpstr>2_Office Theme</vt:lpstr>
      <vt:lpstr>PowerPoint Presentation</vt:lpstr>
      <vt:lpstr>Agenda</vt:lpstr>
      <vt:lpstr>What we have heard so far</vt:lpstr>
      <vt:lpstr>Aims of the day</vt:lpstr>
      <vt:lpstr>Discussion one</vt:lpstr>
      <vt:lpstr>Break</vt:lpstr>
      <vt:lpstr>Discussion two</vt:lpstr>
      <vt:lpstr>Discussion two</vt:lpstr>
      <vt:lpstr>Discussion two</vt:lpstr>
      <vt:lpstr>Next steps</vt:lpstr>
      <vt:lpstr>Keep in touch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Nicola Smith</cp:lastModifiedBy>
  <cp:revision>132</cp:revision>
  <cp:lastPrinted>2017-09-06T13:57:19Z</cp:lastPrinted>
  <dcterms:created xsi:type="dcterms:W3CDTF">2017-08-22T14:27:19Z</dcterms:created>
  <dcterms:modified xsi:type="dcterms:W3CDTF">2024-07-11T13:42:43Z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