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86" r:id="rId5"/>
  </p:sldMasterIdLst>
  <p:notesMasterIdLst>
    <p:notesMasterId r:id="rId17"/>
  </p:notesMasterIdLst>
  <p:sldIdLst>
    <p:sldId id="293" r:id="rId6"/>
    <p:sldId id="302" r:id="rId7"/>
    <p:sldId id="300" r:id="rId8"/>
    <p:sldId id="306" r:id="rId9"/>
    <p:sldId id="307" r:id="rId10"/>
    <p:sldId id="308" r:id="rId11"/>
    <p:sldId id="311" r:id="rId12"/>
    <p:sldId id="310" r:id="rId13"/>
    <p:sldId id="309" r:id="rId14"/>
    <p:sldId id="312" r:id="rId15"/>
    <p:sldId id="301" r:id="rId16"/>
  </p:sldIdLst>
  <p:sldSz cx="6858000" cy="51435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neth Miller" initials="KM" lastIdx="1" clrIdx="0">
    <p:extLst>
      <p:ext uri="{19B8F6BF-5375-455C-9EA6-DF929625EA0E}">
        <p15:presenceInfo xmlns:p15="http://schemas.microsoft.com/office/powerpoint/2012/main" userId="S-1-5-21-1942464828-378638904-3880573118-24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4685"/>
    <a:srgbClr val="EDEDED"/>
    <a:srgbClr val="A2D5F4"/>
    <a:srgbClr val="00A2E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79097" autoAdjust="0"/>
  </p:normalViewPr>
  <p:slideViewPr>
    <p:cSldViewPr snapToGrid="0" snapToObjects="1" showGuides="1">
      <p:cViewPr>
        <p:scale>
          <a:sx n="100" d="100"/>
          <a:sy n="100" d="100"/>
        </p:scale>
        <p:origin x="2556" y="402"/>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D8DA76-2D1B-4F19-AE0B-775656D4406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F5CB549-6061-4423-AD25-189A40FCD5FE}">
      <dgm:prSet phldrT="[Text]"/>
      <dgm:spPr/>
      <dgm:t>
        <a:bodyPr/>
        <a:lstStyle/>
        <a:p>
          <a:r>
            <a:rPr lang="en-GB" dirty="0">
              <a:solidFill>
                <a:schemeClr val="bg1"/>
              </a:solidFill>
            </a:rPr>
            <a:t>Identify areas for focus</a:t>
          </a:r>
          <a:endParaRPr lang="en-US" dirty="0">
            <a:solidFill>
              <a:schemeClr val="bg1"/>
            </a:solidFill>
          </a:endParaRPr>
        </a:p>
      </dgm:t>
    </dgm:pt>
    <dgm:pt modelId="{CC1BEECB-ADCF-4897-8B8C-FB4578A63435}" type="parTrans" cxnId="{711C28D3-C9FF-443B-A498-597212653535}">
      <dgm:prSet/>
      <dgm:spPr/>
      <dgm:t>
        <a:bodyPr/>
        <a:lstStyle/>
        <a:p>
          <a:endParaRPr lang="en-US"/>
        </a:p>
      </dgm:t>
    </dgm:pt>
    <dgm:pt modelId="{734756EB-4353-4799-9692-4507C69B126F}" type="sibTrans" cxnId="{711C28D3-C9FF-443B-A498-597212653535}">
      <dgm:prSet/>
      <dgm:spPr/>
      <dgm:t>
        <a:bodyPr/>
        <a:lstStyle/>
        <a:p>
          <a:endParaRPr lang="en-US"/>
        </a:p>
      </dgm:t>
    </dgm:pt>
    <dgm:pt modelId="{6762A376-AB40-4F5D-9EE0-A71965E604F0}">
      <dgm:prSet/>
      <dgm:spPr/>
      <dgm:t>
        <a:bodyPr/>
        <a:lstStyle/>
        <a:p>
          <a:r>
            <a:rPr lang="en-GB" dirty="0">
              <a:solidFill>
                <a:schemeClr val="tx1"/>
              </a:solidFill>
            </a:rPr>
            <a:t>Make a complex system visible</a:t>
          </a:r>
        </a:p>
      </dgm:t>
    </dgm:pt>
    <dgm:pt modelId="{3CC09C15-73FC-404F-9349-B545640441E8}" type="parTrans" cxnId="{50FDD3E0-D1D7-4287-B468-B0B5028B38A2}">
      <dgm:prSet/>
      <dgm:spPr/>
      <dgm:t>
        <a:bodyPr/>
        <a:lstStyle/>
        <a:p>
          <a:endParaRPr lang="en-US"/>
        </a:p>
      </dgm:t>
    </dgm:pt>
    <dgm:pt modelId="{7B5FC03C-1C13-4928-B6E5-25E87894E5A5}" type="sibTrans" cxnId="{50FDD3E0-D1D7-4287-B468-B0B5028B38A2}">
      <dgm:prSet/>
      <dgm:spPr/>
      <dgm:t>
        <a:bodyPr/>
        <a:lstStyle/>
        <a:p>
          <a:endParaRPr lang="en-US"/>
        </a:p>
      </dgm:t>
    </dgm:pt>
    <dgm:pt modelId="{A85860F5-86F9-456B-AC4B-4DF80F4D3224}">
      <dgm:prSet/>
      <dgm:spPr/>
      <dgm:t>
        <a:bodyPr/>
        <a:lstStyle/>
        <a:p>
          <a:r>
            <a:rPr lang="en-GB">
              <a:solidFill>
                <a:schemeClr val="tx1"/>
              </a:solidFill>
            </a:rPr>
            <a:t>Highlight gaps between ‘as is’ and ‘to be’</a:t>
          </a:r>
          <a:endParaRPr lang="en-GB" dirty="0">
            <a:solidFill>
              <a:schemeClr val="tx1"/>
            </a:solidFill>
          </a:endParaRPr>
        </a:p>
      </dgm:t>
    </dgm:pt>
    <dgm:pt modelId="{10B2C6D6-BD2E-4BF7-9062-73712B4BE27C}" type="parTrans" cxnId="{98385AF3-54E8-4406-ABDC-1FD3D381D087}">
      <dgm:prSet/>
      <dgm:spPr/>
      <dgm:t>
        <a:bodyPr/>
        <a:lstStyle/>
        <a:p>
          <a:endParaRPr lang="en-US"/>
        </a:p>
      </dgm:t>
    </dgm:pt>
    <dgm:pt modelId="{2F9F373E-932D-4E4A-8239-406BA58587DE}" type="sibTrans" cxnId="{98385AF3-54E8-4406-ABDC-1FD3D381D087}">
      <dgm:prSet/>
      <dgm:spPr/>
      <dgm:t>
        <a:bodyPr/>
        <a:lstStyle/>
        <a:p>
          <a:endParaRPr lang="en-US"/>
        </a:p>
      </dgm:t>
    </dgm:pt>
    <dgm:pt modelId="{E94C1504-A42C-499A-8722-EFCEF5FD11C1}">
      <dgm:prSet/>
      <dgm:spPr/>
      <dgm:t>
        <a:bodyPr/>
        <a:lstStyle/>
        <a:p>
          <a:r>
            <a:rPr lang="en-GB" dirty="0">
              <a:solidFill>
                <a:schemeClr val="bg1"/>
              </a:solidFill>
            </a:rPr>
            <a:t>Inform decision-making for change</a:t>
          </a:r>
        </a:p>
      </dgm:t>
    </dgm:pt>
    <dgm:pt modelId="{1C5668AE-AFB9-4DDE-80EA-84775B5E0827}" type="parTrans" cxnId="{ABB72787-F376-4912-A60E-BD653C4AA788}">
      <dgm:prSet/>
      <dgm:spPr/>
      <dgm:t>
        <a:bodyPr/>
        <a:lstStyle/>
        <a:p>
          <a:endParaRPr lang="en-US"/>
        </a:p>
      </dgm:t>
    </dgm:pt>
    <dgm:pt modelId="{9A1A5818-CDC4-4F85-8D86-3B55038C02D1}" type="sibTrans" cxnId="{ABB72787-F376-4912-A60E-BD653C4AA788}">
      <dgm:prSet/>
      <dgm:spPr/>
      <dgm:t>
        <a:bodyPr/>
        <a:lstStyle/>
        <a:p>
          <a:endParaRPr lang="en-US"/>
        </a:p>
      </dgm:t>
    </dgm:pt>
    <dgm:pt modelId="{1EBC42DD-79F1-49D6-80AF-4C5FE1D5FDD8}">
      <dgm:prSet/>
      <dgm:spPr/>
      <dgm:t>
        <a:bodyPr/>
        <a:lstStyle/>
        <a:p>
          <a:r>
            <a:rPr lang="en-GB" dirty="0">
              <a:solidFill>
                <a:schemeClr val="tx1"/>
              </a:solidFill>
            </a:rPr>
            <a:t>Avoid unintended consequences</a:t>
          </a:r>
        </a:p>
      </dgm:t>
    </dgm:pt>
    <dgm:pt modelId="{5BD33F48-4E37-4FAC-9B9B-5F5ADE9FADD0}" type="parTrans" cxnId="{1C4F75E3-9821-4279-87F0-1FAD04F54C3B}">
      <dgm:prSet/>
      <dgm:spPr/>
      <dgm:t>
        <a:bodyPr/>
        <a:lstStyle/>
        <a:p>
          <a:endParaRPr lang="en-US"/>
        </a:p>
      </dgm:t>
    </dgm:pt>
    <dgm:pt modelId="{732D1F91-8F8E-4188-88F1-8D889103A4C3}" type="sibTrans" cxnId="{1C4F75E3-9821-4279-87F0-1FAD04F54C3B}">
      <dgm:prSet/>
      <dgm:spPr/>
      <dgm:t>
        <a:bodyPr/>
        <a:lstStyle/>
        <a:p>
          <a:endParaRPr lang="en-US"/>
        </a:p>
      </dgm:t>
    </dgm:pt>
    <dgm:pt modelId="{DAAC9B3E-B390-4431-97A1-15A92C184F56}">
      <dgm:prSet/>
      <dgm:spPr/>
      <dgm:t>
        <a:bodyPr/>
        <a:lstStyle/>
        <a:p>
          <a:r>
            <a:rPr lang="en-GB">
              <a:solidFill>
                <a:schemeClr val="tx1"/>
              </a:solidFill>
            </a:rPr>
            <a:t>Identify which services may be affected by a change</a:t>
          </a:r>
          <a:endParaRPr lang="en-GB" dirty="0">
            <a:solidFill>
              <a:schemeClr val="tx1"/>
            </a:solidFill>
          </a:endParaRPr>
        </a:p>
      </dgm:t>
    </dgm:pt>
    <dgm:pt modelId="{0ECFF67A-6484-41FD-BF91-3033B78B4CAC}" type="parTrans" cxnId="{4D9C0407-876F-4E86-A8B9-3E2F4412AAE7}">
      <dgm:prSet/>
      <dgm:spPr/>
      <dgm:t>
        <a:bodyPr/>
        <a:lstStyle/>
        <a:p>
          <a:endParaRPr lang="en-US"/>
        </a:p>
      </dgm:t>
    </dgm:pt>
    <dgm:pt modelId="{63EAD00C-2E0D-4EDF-8BC0-037949C03E72}" type="sibTrans" cxnId="{4D9C0407-876F-4E86-A8B9-3E2F4412AAE7}">
      <dgm:prSet/>
      <dgm:spPr/>
      <dgm:t>
        <a:bodyPr/>
        <a:lstStyle/>
        <a:p>
          <a:endParaRPr lang="en-US"/>
        </a:p>
      </dgm:t>
    </dgm:pt>
    <dgm:pt modelId="{109466FB-F249-4674-9588-9496C8126883}">
      <dgm:prSet/>
      <dgm:spPr/>
      <dgm:t>
        <a:bodyPr/>
        <a:lstStyle/>
        <a:p>
          <a:r>
            <a:rPr lang="en-GB" dirty="0">
              <a:solidFill>
                <a:schemeClr val="bg1"/>
              </a:solidFill>
            </a:rPr>
            <a:t>Build shared understanding of the system and connections</a:t>
          </a:r>
        </a:p>
      </dgm:t>
    </dgm:pt>
    <dgm:pt modelId="{56863896-092E-40A0-A1CC-AC723CFB2F2A}" type="parTrans" cxnId="{CFC61599-E72B-4613-8A1C-2236AB23FF49}">
      <dgm:prSet/>
      <dgm:spPr/>
      <dgm:t>
        <a:bodyPr/>
        <a:lstStyle/>
        <a:p>
          <a:endParaRPr lang="en-US"/>
        </a:p>
      </dgm:t>
    </dgm:pt>
    <dgm:pt modelId="{8E0B92A0-1529-485C-9EB8-9923250A4D73}" type="sibTrans" cxnId="{CFC61599-E72B-4613-8A1C-2236AB23FF49}">
      <dgm:prSet/>
      <dgm:spPr/>
      <dgm:t>
        <a:bodyPr/>
        <a:lstStyle/>
        <a:p>
          <a:endParaRPr lang="en-US"/>
        </a:p>
      </dgm:t>
    </dgm:pt>
    <dgm:pt modelId="{44CB789E-F7BE-4D01-BCF2-EEA8CA89A852}">
      <dgm:prSet/>
      <dgm:spPr/>
      <dgm:t>
        <a:bodyPr/>
        <a:lstStyle/>
        <a:p>
          <a:r>
            <a:rPr lang="en-GB">
              <a:solidFill>
                <a:schemeClr val="tx1"/>
              </a:solidFill>
            </a:rPr>
            <a:t>Identify stakeholders</a:t>
          </a:r>
          <a:endParaRPr lang="en-GB" dirty="0">
            <a:solidFill>
              <a:schemeClr val="tx1"/>
            </a:solidFill>
          </a:endParaRPr>
        </a:p>
      </dgm:t>
    </dgm:pt>
    <dgm:pt modelId="{E84BE623-49BA-4C32-93DA-52BE759FC71E}" type="parTrans" cxnId="{0E98F622-6B0A-47DA-9F69-D88553473FEA}">
      <dgm:prSet/>
      <dgm:spPr/>
      <dgm:t>
        <a:bodyPr/>
        <a:lstStyle/>
        <a:p>
          <a:endParaRPr lang="en-US"/>
        </a:p>
      </dgm:t>
    </dgm:pt>
    <dgm:pt modelId="{38465B81-DC2A-44CD-B87D-F22384ACF8E5}" type="sibTrans" cxnId="{0E98F622-6B0A-47DA-9F69-D88553473FEA}">
      <dgm:prSet/>
      <dgm:spPr/>
      <dgm:t>
        <a:bodyPr/>
        <a:lstStyle/>
        <a:p>
          <a:endParaRPr lang="en-US"/>
        </a:p>
      </dgm:t>
    </dgm:pt>
    <dgm:pt modelId="{68FD87E0-0A4F-489B-A9DC-2BB1D114BE84}">
      <dgm:prSet/>
      <dgm:spPr/>
      <dgm:t>
        <a:bodyPr/>
        <a:lstStyle/>
        <a:p>
          <a:r>
            <a:rPr lang="en-GB">
              <a:solidFill>
                <a:schemeClr val="tx1"/>
              </a:solidFill>
            </a:rPr>
            <a:t>People can see their role within a wider system of support</a:t>
          </a:r>
          <a:endParaRPr lang="en-GB" dirty="0">
            <a:solidFill>
              <a:schemeClr val="tx1"/>
            </a:solidFill>
          </a:endParaRPr>
        </a:p>
      </dgm:t>
    </dgm:pt>
    <dgm:pt modelId="{BDC9E80A-51BB-45F4-84D3-174F64B821F6}" type="parTrans" cxnId="{6A2D7F26-84AF-40A5-A1F7-5C702673E997}">
      <dgm:prSet/>
      <dgm:spPr/>
      <dgm:t>
        <a:bodyPr/>
        <a:lstStyle/>
        <a:p>
          <a:endParaRPr lang="en-US"/>
        </a:p>
      </dgm:t>
    </dgm:pt>
    <dgm:pt modelId="{E769EC15-A227-4D9F-A5DF-C4ABC6DE19D1}" type="sibTrans" cxnId="{6A2D7F26-84AF-40A5-A1F7-5C702673E997}">
      <dgm:prSet/>
      <dgm:spPr/>
      <dgm:t>
        <a:bodyPr/>
        <a:lstStyle/>
        <a:p>
          <a:endParaRPr lang="en-US"/>
        </a:p>
      </dgm:t>
    </dgm:pt>
    <dgm:pt modelId="{9F54C0FE-6FA5-490B-877D-AD4881208FA9}" type="pres">
      <dgm:prSet presAssocID="{83D8DA76-2D1B-4F19-AE0B-775656D4406E}" presName="linear" presStyleCnt="0">
        <dgm:presLayoutVars>
          <dgm:dir/>
          <dgm:animLvl val="lvl"/>
          <dgm:resizeHandles val="exact"/>
        </dgm:presLayoutVars>
      </dgm:prSet>
      <dgm:spPr/>
    </dgm:pt>
    <dgm:pt modelId="{23745996-A712-4E47-AC5D-0B8CBC36ABDA}" type="pres">
      <dgm:prSet presAssocID="{0F5CB549-6061-4423-AD25-189A40FCD5FE}" presName="parentLin" presStyleCnt="0"/>
      <dgm:spPr/>
    </dgm:pt>
    <dgm:pt modelId="{1C4A391E-4E2E-45F5-808E-D1741B6E0D50}" type="pres">
      <dgm:prSet presAssocID="{0F5CB549-6061-4423-AD25-189A40FCD5FE}" presName="parentLeftMargin" presStyleLbl="node1" presStyleIdx="0" presStyleCnt="3"/>
      <dgm:spPr/>
    </dgm:pt>
    <dgm:pt modelId="{216BE9C3-2B38-442D-9AA4-6B1B58B894F1}" type="pres">
      <dgm:prSet presAssocID="{0F5CB549-6061-4423-AD25-189A40FCD5FE}" presName="parentText" presStyleLbl="node1" presStyleIdx="0" presStyleCnt="3">
        <dgm:presLayoutVars>
          <dgm:chMax val="0"/>
          <dgm:bulletEnabled val="1"/>
        </dgm:presLayoutVars>
      </dgm:prSet>
      <dgm:spPr/>
    </dgm:pt>
    <dgm:pt modelId="{D7D0FBD2-277F-401D-939D-FDC3E4E77D31}" type="pres">
      <dgm:prSet presAssocID="{0F5CB549-6061-4423-AD25-189A40FCD5FE}" presName="negativeSpace" presStyleCnt="0"/>
      <dgm:spPr/>
    </dgm:pt>
    <dgm:pt modelId="{83B5EDAC-6096-4A00-A383-12A14E562060}" type="pres">
      <dgm:prSet presAssocID="{0F5CB549-6061-4423-AD25-189A40FCD5FE}" presName="childText" presStyleLbl="conFgAcc1" presStyleIdx="0" presStyleCnt="3">
        <dgm:presLayoutVars>
          <dgm:bulletEnabled val="1"/>
        </dgm:presLayoutVars>
      </dgm:prSet>
      <dgm:spPr/>
    </dgm:pt>
    <dgm:pt modelId="{FEFF65B6-3ECE-4213-9B0D-2627FF07DDD4}" type="pres">
      <dgm:prSet presAssocID="{734756EB-4353-4799-9692-4507C69B126F}" presName="spaceBetweenRectangles" presStyleCnt="0"/>
      <dgm:spPr/>
    </dgm:pt>
    <dgm:pt modelId="{EB819886-DFD0-4C65-A55A-3A64E86E3145}" type="pres">
      <dgm:prSet presAssocID="{E94C1504-A42C-499A-8722-EFCEF5FD11C1}" presName="parentLin" presStyleCnt="0"/>
      <dgm:spPr/>
    </dgm:pt>
    <dgm:pt modelId="{EDBAA272-4834-47A3-A398-27921BCF4B5C}" type="pres">
      <dgm:prSet presAssocID="{E94C1504-A42C-499A-8722-EFCEF5FD11C1}" presName="parentLeftMargin" presStyleLbl="node1" presStyleIdx="0" presStyleCnt="3"/>
      <dgm:spPr/>
    </dgm:pt>
    <dgm:pt modelId="{D570EAFA-4D65-4ECE-B16A-6D54E815AB8E}" type="pres">
      <dgm:prSet presAssocID="{E94C1504-A42C-499A-8722-EFCEF5FD11C1}" presName="parentText" presStyleLbl="node1" presStyleIdx="1" presStyleCnt="3">
        <dgm:presLayoutVars>
          <dgm:chMax val="0"/>
          <dgm:bulletEnabled val="1"/>
        </dgm:presLayoutVars>
      </dgm:prSet>
      <dgm:spPr/>
    </dgm:pt>
    <dgm:pt modelId="{C161D28F-053E-44AC-847F-AA0C6F205253}" type="pres">
      <dgm:prSet presAssocID="{E94C1504-A42C-499A-8722-EFCEF5FD11C1}" presName="negativeSpace" presStyleCnt="0"/>
      <dgm:spPr/>
    </dgm:pt>
    <dgm:pt modelId="{58852314-1078-4547-80B7-173166BC874E}" type="pres">
      <dgm:prSet presAssocID="{E94C1504-A42C-499A-8722-EFCEF5FD11C1}" presName="childText" presStyleLbl="conFgAcc1" presStyleIdx="1" presStyleCnt="3">
        <dgm:presLayoutVars>
          <dgm:bulletEnabled val="1"/>
        </dgm:presLayoutVars>
      </dgm:prSet>
      <dgm:spPr/>
    </dgm:pt>
    <dgm:pt modelId="{FA9770B0-3EBC-41D0-81BE-EF37EAC2B22B}" type="pres">
      <dgm:prSet presAssocID="{9A1A5818-CDC4-4F85-8D86-3B55038C02D1}" presName="spaceBetweenRectangles" presStyleCnt="0"/>
      <dgm:spPr/>
    </dgm:pt>
    <dgm:pt modelId="{46DD38E3-C373-4053-B9AC-C24983CCD156}" type="pres">
      <dgm:prSet presAssocID="{109466FB-F249-4674-9588-9496C8126883}" presName="parentLin" presStyleCnt="0"/>
      <dgm:spPr/>
    </dgm:pt>
    <dgm:pt modelId="{CA9D30EA-44E8-4BB6-8290-C74D5F90697A}" type="pres">
      <dgm:prSet presAssocID="{109466FB-F249-4674-9588-9496C8126883}" presName="parentLeftMargin" presStyleLbl="node1" presStyleIdx="1" presStyleCnt="3"/>
      <dgm:spPr/>
    </dgm:pt>
    <dgm:pt modelId="{27BE1CB5-2C42-4D6A-B584-0B83EBC8A2E3}" type="pres">
      <dgm:prSet presAssocID="{109466FB-F249-4674-9588-9496C8126883}" presName="parentText" presStyleLbl="node1" presStyleIdx="2" presStyleCnt="3">
        <dgm:presLayoutVars>
          <dgm:chMax val="0"/>
          <dgm:bulletEnabled val="1"/>
        </dgm:presLayoutVars>
      </dgm:prSet>
      <dgm:spPr/>
    </dgm:pt>
    <dgm:pt modelId="{352BCA28-97CD-44CD-A12D-EA571694D015}" type="pres">
      <dgm:prSet presAssocID="{109466FB-F249-4674-9588-9496C8126883}" presName="negativeSpace" presStyleCnt="0"/>
      <dgm:spPr/>
    </dgm:pt>
    <dgm:pt modelId="{687AA78C-51D0-4DB3-8566-AF8ED2CCB46F}" type="pres">
      <dgm:prSet presAssocID="{109466FB-F249-4674-9588-9496C8126883}" presName="childText" presStyleLbl="conFgAcc1" presStyleIdx="2" presStyleCnt="3">
        <dgm:presLayoutVars>
          <dgm:bulletEnabled val="1"/>
        </dgm:presLayoutVars>
      </dgm:prSet>
      <dgm:spPr/>
    </dgm:pt>
  </dgm:ptLst>
  <dgm:cxnLst>
    <dgm:cxn modelId="{4D9C0407-876F-4E86-A8B9-3E2F4412AAE7}" srcId="{E94C1504-A42C-499A-8722-EFCEF5FD11C1}" destId="{DAAC9B3E-B390-4431-97A1-15A92C184F56}" srcOrd="1" destOrd="0" parTransId="{0ECFF67A-6484-41FD-BF91-3033B78B4CAC}" sibTransId="{63EAD00C-2E0D-4EDF-8BC0-037949C03E72}"/>
    <dgm:cxn modelId="{0E98F622-6B0A-47DA-9F69-D88553473FEA}" srcId="{109466FB-F249-4674-9588-9496C8126883}" destId="{44CB789E-F7BE-4D01-BCF2-EEA8CA89A852}" srcOrd="0" destOrd="0" parTransId="{E84BE623-49BA-4C32-93DA-52BE759FC71E}" sibTransId="{38465B81-DC2A-44CD-B87D-F22384ACF8E5}"/>
    <dgm:cxn modelId="{6A2D7F26-84AF-40A5-A1F7-5C702673E997}" srcId="{109466FB-F249-4674-9588-9496C8126883}" destId="{68FD87E0-0A4F-489B-A9DC-2BB1D114BE84}" srcOrd="1" destOrd="0" parTransId="{BDC9E80A-51BB-45F4-84D3-174F64B821F6}" sibTransId="{E769EC15-A227-4D9F-A5DF-C4ABC6DE19D1}"/>
    <dgm:cxn modelId="{AC104868-F00D-400C-A2DD-6E560ED5FC52}" type="presOf" srcId="{A85860F5-86F9-456B-AC4B-4DF80F4D3224}" destId="{83B5EDAC-6096-4A00-A383-12A14E562060}" srcOrd="0" destOrd="1" presId="urn:microsoft.com/office/officeart/2005/8/layout/list1"/>
    <dgm:cxn modelId="{ECA06A6B-93D2-4EF4-A42D-CE0C10BEE1E2}" type="presOf" srcId="{DAAC9B3E-B390-4431-97A1-15A92C184F56}" destId="{58852314-1078-4547-80B7-173166BC874E}" srcOrd="0" destOrd="1" presId="urn:microsoft.com/office/officeart/2005/8/layout/list1"/>
    <dgm:cxn modelId="{B4DF014D-6403-448B-B664-0D0A760C9B81}" type="presOf" srcId="{109466FB-F249-4674-9588-9496C8126883}" destId="{27BE1CB5-2C42-4D6A-B584-0B83EBC8A2E3}" srcOrd="1" destOrd="0" presId="urn:microsoft.com/office/officeart/2005/8/layout/list1"/>
    <dgm:cxn modelId="{ED42AA51-BE9A-4238-977B-8E37FE6C4571}" type="presOf" srcId="{109466FB-F249-4674-9588-9496C8126883}" destId="{CA9D30EA-44E8-4BB6-8290-C74D5F90697A}" srcOrd="0" destOrd="0" presId="urn:microsoft.com/office/officeart/2005/8/layout/list1"/>
    <dgm:cxn modelId="{ABB72787-F376-4912-A60E-BD653C4AA788}" srcId="{83D8DA76-2D1B-4F19-AE0B-775656D4406E}" destId="{E94C1504-A42C-499A-8722-EFCEF5FD11C1}" srcOrd="1" destOrd="0" parTransId="{1C5668AE-AFB9-4DDE-80EA-84775B5E0827}" sibTransId="{9A1A5818-CDC4-4F85-8D86-3B55038C02D1}"/>
    <dgm:cxn modelId="{13FB558A-72FE-4466-B6BB-78989EA1A279}" type="presOf" srcId="{0F5CB549-6061-4423-AD25-189A40FCD5FE}" destId="{216BE9C3-2B38-442D-9AA4-6B1B58B894F1}" srcOrd="1" destOrd="0" presId="urn:microsoft.com/office/officeart/2005/8/layout/list1"/>
    <dgm:cxn modelId="{CFC61599-E72B-4613-8A1C-2236AB23FF49}" srcId="{83D8DA76-2D1B-4F19-AE0B-775656D4406E}" destId="{109466FB-F249-4674-9588-9496C8126883}" srcOrd="2" destOrd="0" parTransId="{56863896-092E-40A0-A1CC-AC723CFB2F2A}" sibTransId="{8E0B92A0-1529-485C-9EB8-9923250A4D73}"/>
    <dgm:cxn modelId="{138BE29C-A368-4643-BBD0-E6C5E57E160F}" type="presOf" srcId="{0F5CB549-6061-4423-AD25-189A40FCD5FE}" destId="{1C4A391E-4E2E-45F5-808E-D1741B6E0D50}" srcOrd="0" destOrd="0" presId="urn:microsoft.com/office/officeart/2005/8/layout/list1"/>
    <dgm:cxn modelId="{0BDD319D-EAF9-48A5-821A-C163024B9FBA}" type="presOf" srcId="{44CB789E-F7BE-4D01-BCF2-EEA8CA89A852}" destId="{687AA78C-51D0-4DB3-8566-AF8ED2CCB46F}" srcOrd="0" destOrd="0" presId="urn:microsoft.com/office/officeart/2005/8/layout/list1"/>
    <dgm:cxn modelId="{0D41A2AB-77E5-40F4-9443-29340C7D5F2E}" type="presOf" srcId="{1EBC42DD-79F1-49D6-80AF-4C5FE1D5FDD8}" destId="{58852314-1078-4547-80B7-173166BC874E}" srcOrd="0" destOrd="0" presId="urn:microsoft.com/office/officeart/2005/8/layout/list1"/>
    <dgm:cxn modelId="{1FA51FBA-DD49-4041-8891-A9A4BB0DAC19}" type="presOf" srcId="{6762A376-AB40-4F5D-9EE0-A71965E604F0}" destId="{83B5EDAC-6096-4A00-A383-12A14E562060}" srcOrd="0" destOrd="0" presId="urn:microsoft.com/office/officeart/2005/8/layout/list1"/>
    <dgm:cxn modelId="{92409CBB-A9B8-41E5-AF8D-B788B50061F2}" type="presOf" srcId="{68FD87E0-0A4F-489B-A9DC-2BB1D114BE84}" destId="{687AA78C-51D0-4DB3-8566-AF8ED2CCB46F}" srcOrd="0" destOrd="1" presId="urn:microsoft.com/office/officeart/2005/8/layout/list1"/>
    <dgm:cxn modelId="{711C28D3-C9FF-443B-A498-597212653535}" srcId="{83D8DA76-2D1B-4F19-AE0B-775656D4406E}" destId="{0F5CB549-6061-4423-AD25-189A40FCD5FE}" srcOrd="0" destOrd="0" parTransId="{CC1BEECB-ADCF-4897-8B8C-FB4578A63435}" sibTransId="{734756EB-4353-4799-9692-4507C69B126F}"/>
    <dgm:cxn modelId="{53CC62DF-4B66-43CD-B987-896E7AA3B775}" type="presOf" srcId="{E94C1504-A42C-499A-8722-EFCEF5FD11C1}" destId="{EDBAA272-4834-47A3-A398-27921BCF4B5C}" srcOrd="0" destOrd="0" presId="urn:microsoft.com/office/officeart/2005/8/layout/list1"/>
    <dgm:cxn modelId="{50FDD3E0-D1D7-4287-B468-B0B5028B38A2}" srcId="{0F5CB549-6061-4423-AD25-189A40FCD5FE}" destId="{6762A376-AB40-4F5D-9EE0-A71965E604F0}" srcOrd="0" destOrd="0" parTransId="{3CC09C15-73FC-404F-9349-B545640441E8}" sibTransId="{7B5FC03C-1C13-4928-B6E5-25E87894E5A5}"/>
    <dgm:cxn modelId="{C9E9C6E1-A58D-42C8-ADC9-A781A2383A9B}" type="presOf" srcId="{E94C1504-A42C-499A-8722-EFCEF5FD11C1}" destId="{D570EAFA-4D65-4ECE-B16A-6D54E815AB8E}" srcOrd="1" destOrd="0" presId="urn:microsoft.com/office/officeart/2005/8/layout/list1"/>
    <dgm:cxn modelId="{1C4F75E3-9821-4279-87F0-1FAD04F54C3B}" srcId="{E94C1504-A42C-499A-8722-EFCEF5FD11C1}" destId="{1EBC42DD-79F1-49D6-80AF-4C5FE1D5FDD8}" srcOrd="0" destOrd="0" parTransId="{5BD33F48-4E37-4FAC-9B9B-5F5ADE9FADD0}" sibTransId="{732D1F91-8F8E-4188-88F1-8D889103A4C3}"/>
    <dgm:cxn modelId="{2AC245EC-2D90-4C1F-89FF-C2B659440ABC}" type="presOf" srcId="{83D8DA76-2D1B-4F19-AE0B-775656D4406E}" destId="{9F54C0FE-6FA5-490B-877D-AD4881208FA9}" srcOrd="0" destOrd="0" presId="urn:microsoft.com/office/officeart/2005/8/layout/list1"/>
    <dgm:cxn modelId="{98385AF3-54E8-4406-ABDC-1FD3D381D087}" srcId="{0F5CB549-6061-4423-AD25-189A40FCD5FE}" destId="{A85860F5-86F9-456B-AC4B-4DF80F4D3224}" srcOrd="1" destOrd="0" parTransId="{10B2C6D6-BD2E-4BF7-9062-73712B4BE27C}" sibTransId="{2F9F373E-932D-4E4A-8239-406BA58587DE}"/>
    <dgm:cxn modelId="{27016166-5622-4701-85E2-2E9CB951AEF5}" type="presParOf" srcId="{9F54C0FE-6FA5-490B-877D-AD4881208FA9}" destId="{23745996-A712-4E47-AC5D-0B8CBC36ABDA}" srcOrd="0" destOrd="0" presId="urn:microsoft.com/office/officeart/2005/8/layout/list1"/>
    <dgm:cxn modelId="{796D821F-E12B-4989-BC3F-90372D0AD9B5}" type="presParOf" srcId="{23745996-A712-4E47-AC5D-0B8CBC36ABDA}" destId="{1C4A391E-4E2E-45F5-808E-D1741B6E0D50}" srcOrd="0" destOrd="0" presId="urn:microsoft.com/office/officeart/2005/8/layout/list1"/>
    <dgm:cxn modelId="{361C52E3-1F64-4BB8-8FA9-89A9DB328569}" type="presParOf" srcId="{23745996-A712-4E47-AC5D-0B8CBC36ABDA}" destId="{216BE9C3-2B38-442D-9AA4-6B1B58B894F1}" srcOrd="1" destOrd="0" presId="urn:microsoft.com/office/officeart/2005/8/layout/list1"/>
    <dgm:cxn modelId="{5BDA8955-6C8B-4707-A832-977F6574187C}" type="presParOf" srcId="{9F54C0FE-6FA5-490B-877D-AD4881208FA9}" destId="{D7D0FBD2-277F-401D-939D-FDC3E4E77D31}" srcOrd="1" destOrd="0" presId="urn:microsoft.com/office/officeart/2005/8/layout/list1"/>
    <dgm:cxn modelId="{AFAA8775-8B24-41E1-9924-B094EE48C1A5}" type="presParOf" srcId="{9F54C0FE-6FA5-490B-877D-AD4881208FA9}" destId="{83B5EDAC-6096-4A00-A383-12A14E562060}" srcOrd="2" destOrd="0" presId="urn:microsoft.com/office/officeart/2005/8/layout/list1"/>
    <dgm:cxn modelId="{6080BA2B-7317-48FC-82A2-3FA0947392FA}" type="presParOf" srcId="{9F54C0FE-6FA5-490B-877D-AD4881208FA9}" destId="{FEFF65B6-3ECE-4213-9B0D-2627FF07DDD4}" srcOrd="3" destOrd="0" presId="urn:microsoft.com/office/officeart/2005/8/layout/list1"/>
    <dgm:cxn modelId="{C764CB68-8E43-4CD3-8E31-21C88A58CB46}" type="presParOf" srcId="{9F54C0FE-6FA5-490B-877D-AD4881208FA9}" destId="{EB819886-DFD0-4C65-A55A-3A64E86E3145}" srcOrd="4" destOrd="0" presId="urn:microsoft.com/office/officeart/2005/8/layout/list1"/>
    <dgm:cxn modelId="{7624E904-7C46-4D5C-932A-0C03BD335469}" type="presParOf" srcId="{EB819886-DFD0-4C65-A55A-3A64E86E3145}" destId="{EDBAA272-4834-47A3-A398-27921BCF4B5C}" srcOrd="0" destOrd="0" presId="urn:microsoft.com/office/officeart/2005/8/layout/list1"/>
    <dgm:cxn modelId="{29A26807-76E7-4059-819D-CEDC292F219D}" type="presParOf" srcId="{EB819886-DFD0-4C65-A55A-3A64E86E3145}" destId="{D570EAFA-4D65-4ECE-B16A-6D54E815AB8E}" srcOrd="1" destOrd="0" presId="urn:microsoft.com/office/officeart/2005/8/layout/list1"/>
    <dgm:cxn modelId="{CB80E74D-359B-466B-BC64-46834DF3EFA0}" type="presParOf" srcId="{9F54C0FE-6FA5-490B-877D-AD4881208FA9}" destId="{C161D28F-053E-44AC-847F-AA0C6F205253}" srcOrd="5" destOrd="0" presId="urn:microsoft.com/office/officeart/2005/8/layout/list1"/>
    <dgm:cxn modelId="{2D6214E9-22EC-4C29-98BA-913146046C4A}" type="presParOf" srcId="{9F54C0FE-6FA5-490B-877D-AD4881208FA9}" destId="{58852314-1078-4547-80B7-173166BC874E}" srcOrd="6" destOrd="0" presId="urn:microsoft.com/office/officeart/2005/8/layout/list1"/>
    <dgm:cxn modelId="{FAE1C083-A4A3-47A7-8CAD-9FFE742047CE}" type="presParOf" srcId="{9F54C0FE-6FA5-490B-877D-AD4881208FA9}" destId="{FA9770B0-3EBC-41D0-81BE-EF37EAC2B22B}" srcOrd="7" destOrd="0" presId="urn:microsoft.com/office/officeart/2005/8/layout/list1"/>
    <dgm:cxn modelId="{F915C69E-5C4E-4286-9A64-464CC7ABE39E}" type="presParOf" srcId="{9F54C0FE-6FA5-490B-877D-AD4881208FA9}" destId="{46DD38E3-C373-4053-B9AC-C24983CCD156}" srcOrd="8" destOrd="0" presId="urn:microsoft.com/office/officeart/2005/8/layout/list1"/>
    <dgm:cxn modelId="{2B2863D1-384A-4BA3-8902-DCBB92468A0B}" type="presParOf" srcId="{46DD38E3-C373-4053-B9AC-C24983CCD156}" destId="{CA9D30EA-44E8-4BB6-8290-C74D5F90697A}" srcOrd="0" destOrd="0" presId="urn:microsoft.com/office/officeart/2005/8/layout/list1"/>
    <dgm:cxn modelId="{CA57D5E3-740D-482D-941D-E42FEB0374A1}" type="presParOf" srcId="{46DD38E3-C373-4053-B9AC-C24983CCD156}" destId="{27BE1CB5-2C42-4D6A-B584-0B83EBC8A2E3}" srcOrd="1" destOrd="0" presId="urn:microsoft.com/office/officeart/2005/8/layout/list1"/>
    <dgm:cxn modelId="{96F5463C-1654-494D-863B-DC5561BDA9B9}" type="presParOf" srcId="{9F54C0FE-6FA5-490B-877D-AD4881208FA9}" destId="{352BCA28-97CD-44CD-A12D-EA571694D015}" srcOrd="9" destOrd="0" presId="urn:microsoft.com/office/officeart/2005/8/layout/list1"/>
    <dgm:cxn modelId="{0DB29546-9811-4C20-BF1C-60E677EA7827}" type="presParOf" srcId="{9F54C0FE-6FA5-490B-877D-AD4881208FA9}" destId="{687AA78C-51D0-4DB3-8566-AF8ED2CCB46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FC4E68-BA76-4A57-A6C7-D36529AA1B3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20B79F5-0E27-4B25-B0E0-8CE681CC9E0F}">
      <dgm:prSet phldrT="[Text]"/>
      <dgm:spPr/>
      <dgm:t>
        <a:bodyPr/>
        <a:lstStyle/>
        <a:p>
          <a:r>
            <a:rPr lang="en-GB" dirty="0">
              <a:solidFill>
                <a:schemeClr val="bg1"/>
              </a:solidFill>
            </a:rPr>
            <a:t>Provide the answer!</a:t>
          </a:r>
          <a:endParaRPr lang="en-US" dirty="0">
            <a:solidFill>
              <a:schemeClr val="bg1"/>
            </a:solidFill>
          </a:endParaRPr>
        </a:p>
      </dgm:t>
    </dgm:pt>
    <dgm:pt modelId="{4F485D9E-B77B-4744-9F03-655F935C5E9F}" type="parTrans" cxnId="{DF075003-95E0-4DDC-83FA-BBD2CC42CEEE}">
      <dgm:prSet/>
      <dgm:spPr/>
      <dgm:t>
        <a:bodyPr/>
        <a:lstStyle/>
        <a:p>
          <a:endParaRPr lang="en-US"/>
        </a:p>
      </dgm:t>
    </dgm:pt>
    <dgm:pt modelId="{5B2B1B23-146F-4255-A61B-5EC54521B773}" type="sibTrans" cxnId="{DF075003-95E0-4DDC-83FA-BBD2CC42CEEE}">
      <dgm:prSet/>
      <dgm:spPr/>
      <dgm:t>
        <a:bodyPr/>
        <a:lstStyle/>
        <a:p>
          <a:endParaRPr lang="en-US"/>
        </a:p>
      </dgm:t>
    </dgm:pt>
    <dgm:pt modelId="{307BC860-932E-4E4E-9A56-C5AD91417E7C}">
      <dgm:prSet/>
      <dgm:spPr/>
      <dgm:t>
        <a:bodyPr/>
        <a:lstStyle/>
        <a:p>
          <a:r>
            <a:rPr lang="en-GB" dirty="0">
              <a:solidFill>
                <a:schemeClr val="bg1"/>
              </a:solidFill>
            </a:rPr>
            <a:t>Make recommendations, forecasts or predictions</a:t>
          </a:r>
        </a:p>
      </dgm:t>
    </dgm:pt>
    <dgm:pt modelId="{C04F05EF-7159-42CB-B3E6-8020CA9751DE}" type="parTrans" cxnId="{6877A89B-8D4D-4E5C-8A13-BEE69CD0DD26}">
      <dgm:prSet/>
      <dgm:spPr/>
      <dgm:t>
        <a:bodyPr/>
        <a:lstStyle/>
        <a:p>
          <a:endParaRPr lang="en-US"/>
        </a:p>
      </dgm:t>
    </dgm:pt>
    <dgm:pt modelId="{6E818E5A-AC5E-472A-912A-B5B526C64F0E}" type="sibTrans" cxnId="{6877A89B-8D4D-4E5C-8A13-BEE69CD0DD26}">
      <dgm:prSet/>
      <dgm:spPr/>
      <dgm:t>
        <a:bodyPr/>
        <a:lstStyle/>
        <a:p>
          <a:endParaRPr lang="en-US"/>
        </a:p>
      </dgm:t>
    </dgm:pt>
    <dgm:pt modelId="{2DD068C4-4FD7-405C-9E54-2558F46B4F67}">
      <dgm:prSet/>
      <dgm:spPr/>
      <dgm:t>
        <a:bodyPr/>
        <a:lstStyle/>
        <a:p>
          <a:r>
            <a:rPr lang="en-GB" dirty="0">
              <a:solidFill>
                <a:schemeClr val="bg1"/>
              </a:solidFill>
            </a:rPr>
            <a:t>Provide insights in to context, culture, behaviours, experiences</a:t>
          </a:r>
        </a:p>
      </dgm:t>
    </dgm:pt>
    <dgm:pt modelId="{71F543B2-EF3A-4F21-B35A-1FDB79F1FC0F}" type="parTrans" cxnId="{962A24A2-EF97-488E-B93B-09960CC5F9AB}">
      <dgm:prSet/>
      <dgm:spPr/>
      <dgm:t>
        <a:bodyPr/>
        <a:lstStyle/>
        <a:p>
          <a:endParaRPr lang="en-US"/>
        </a:p>
      </dgm:t>
    </dgm:pt>
    <dgm:pt modelId="{78B3DE46-43E1-4FD5-B311-DF4DD4A47397}" type="sibTrans" cxnId="{962A24A2-EF97-488E-B93B-09960CC5F9AB}">
      <dgm:prSet/>
      <dgm:spPr/>
      <dgm:t>
        <a:bodyPr/>
        <a:lstStyle/>
        <a:p>
          <a:endParaRPr lang="en-US"/>
        </a:p>
      </dgm:t>
    </dgm:pt>
    <dgm:pt modelId="{C14D3058-7238-401F-8443-43CC9F82A8D3}">
      <dgm:prSet/>
      <dgm:spPr/>
      <dgm:t>
        <a:bodyPr/>
        <a:lstStyle/>
        <a:p>
          <a:r>
            <a:rPr lang="en-GB" dirty="0">
              <a:solidFill>
                <a:schemeClr val="bg1"/>
              </a:solidFill>
            </a:rPr>
            <a:t>Show the reasons behind failure demand</a:t>
          </a:r>
        </a:p>
      </dgm:t>
    </dgm:pt>
    <dgm:pt modelId="{4FDFD789-D031-4EC1-88AC-17FE18391497}" type="parTrans" cxnId="{0FADA385-EB1D-4B53-8D3B-789467D0912C}">
      <dgm:prSet/>
      <dgm:spPr/>
      <dgm:t>
        <a:bodyPr/>
        <a:lstStyle/>
        <a:p>
          <a:endParaRPr lang="en-US"/>
        </a:p>
      </dgm:t>
    </dgm:pt>
    <dgm:pt modelId="{3628B97D-190F-4560-A466-DFA1CB715777}" type="sibTrans" cxnId="{0FADA385-EB1D-4B53-8D3B-789467D0912C}">
      <dgm:prSet/>
      <dgm:spPr/>
      <dgm:t>
        <a:bodyPr/>
        <a:lstStyle/>
        <a:p>
          <a:endParaRPr lang="en-US"/>
        </a:p>
      </dgm:t>
    </dgm:pt>
    <dgm:pt modelId="{AFFCE61C-8FCC-45E5-84BC-66DC79F35E38}">
      <dgm:prSet/>
      <dgm:spPr/>
      <dgm:t>
        <a:bodyPr/>
        <a:lstStyle/>
        <a:p>
          <a:r>
            <a:rPr lang="en-GB" dirty="0">
              <a:solidFill>
                <a:schemeClr val="bg1"/>
              </a:solidFill>
            </a:rPr>
            <a:t>Show / monitor user flow, access or uptake of services</a:t>
          </a:r>
        </a:p>
      </dgm:t>
    </dgm:pt>
    <dgm:pt modelId="{9606507A-B763-498A-8FEC-D680560F10C7}" type="parTrans" cxnId="{83800C8F-99F6-4410-A9AC-296DBB82A47C}">
      <dgm:prSet/>
      <dgm:spPr/>
      <dgm:t>
        <a:bodyPr/>
        <a:lstStyle/>
        <a:p>
          <a:endParaRPr lang="en-US"/>
        </a:p>
      </dgm:t>
    </dgm:pt>
    <dgm:pt modelId="{1311C79E-CC5E-421D-810A-A0EEDA3C4735}" type="sibTrans" cxnId="{83800C8F-99F6-4410-A9AC-296DBB82A47C}">
      <dgm:prSet/>
      <dgm:spPr/>
      <dgm:t>
        <a:bodyPr/>
        <a:lstStyle/>
        <a:p>
          <a:endParaRPr lang="en-US"/>
        </a:p>
      </dgm:t>
    </dgm:pt>
    <dgm:pt modelId="{97556FAD-BCB0-4500-97C1-9FDB3FC14252}" type="pres">
      <dgm:prSet presAssocID="{A8FC4E68-BA76-4A57-A6C7-D36529AA1B3E}" presName="diagram" presStyleCnt="0">
        <dgm:presLayoutVars>
          <dgm:dir/>
          <dgm:resizeHandles val="exact"/>
        </dgm:presLayoutVars>
      </dgm:prSet>
      <dgm:spPr/>
    </dgm:pt>
    <dgm:pt modelId="{422AB18E-9485-4243-870B-591A075D9525}" type="pres">
      <dgm:prSet presAssocID="{920B79F5-0E27-4B25-B0E0-8CE681CC9E0F}" presName="node" presStyleLbl="node1" presStyleIdx="0" presStyleCnt="5">
        <dgm:presLayoutVars>
          <dgm:bulletEnabled val="1"/>
        </dgm:presLayoutVars>
      </dgm:prSet>
      <dgm:spPr/>
    </dgm:pt>
    <dgm:pt modelId="{A1EA77EC-2D1B-4DF9-93D0-09402E324FC4}" type="pres">
      <dgm:prSet presAssocID="{5B2B1B23-146F-4255-A61B-5EC54521B773}" presName="sibTrans" presStyleCnt="0"/>
      <dgm:spPr/>
    </dgm:pt>
    <dgm:pt modelId="{003EEEE3-DD74-45E5-BDCA-122F928C7B4A}" type="pres">
      <dgm:prSet presAssocID="{307BC860-932E-4E4E-9A56-C5AD91417E7C}" presName="node" presStyleLbl="node1" presStyleIdx="1" presStyleCnt="5">
        <dgm:presLayoutVars>
          <dgm:bulletEnabled val="1"/>
        </dgm:presLayoutVars>
      </dgm:prSet>
      <dgm:spPr/>
    </dgm:pt>
    <dgm:pt modelId="{7A2C77FE-B721-4555-A23C-3BDE93AE239D}" type="pres">
      <dgm:prSet presAssocID="{6E818E5A-AC5E-472A-912A-B5B526C64F0E}" presName="sibTrans" presStyleCnt="0"/>
      <dgm:spPr/>
    </dgm:pt>
    <dgm:pt modelId="{147FDC13-B346-449F-9D22-BBC992C2A408}" type="pres">
      <dgm:prSet presAssocID="{2DD068C4-4FD7-405C-9E54-2558F46B4F67}" presName="node" presStyleLbl="node1" presStyleIdx="2" presStyleCnt="5">
        <dgm:presLayoutVars>
          <dgm:bulletEnabled val="1"/>
        </dgm:presLayoutVars>
      </dgm:prSet>
      <dgm:spPr/>
    </dgm:pt>
    <dgm:pt modelId="{1B9B3E9D-8CD8-4A39-ADDC-354E8134F4F3}" type="pres">
      <dgm:prSet presAssocID="{78B3DE46-43E1-4FD5-B311-DF4DD4A47397}" presName="sibTrans" presStyleCnt="0"/>
      <dgm:spPr/>
    </dgm:pt>
    <dgm:pt modelId="{5A06FEA9-ACF9-4F9B-A8D7-CDD060837F7C}" type="pres">
      <dgm:prSet presAssocID="{C14D3058-7238-401F-8443-43CC9F82A8D3}" presName="node" presStyleLbl="node1" presStyleIdx="3" presStyleCnt="5">
        <dgm:presLayoutVars>
          <dgm:bulletEnabled val="1"/>
        </dgm:presLayoutVars>
      </dgm:prSet>
      <dgm:spPr/>
    </dgm:pt>
    <dgm:pt modelId="{C111640A-32B0-4A9A-8C3E-5CBFB5CD2BE8}" type="pres">
      <dgm:prSet presAssocID="{3628B97D-190F-4560-A466-DFA1CB715777}" presName="sibTrans" presStyleCnt="0"/>
      <dgm:spPr/>
    </dgm:pt>
    <dgm:pt modelId="{AC8C8AB1-C58A-4346-A456-A236F4F78013}" type="pres">
      <dgm:prSet presAssocID="{AFFCE61C-8FCC-45E5-84BC-66DC79F35E38}" presName="node" presStyleLbl="node1" presStyleIdx="4" presStyleCnt="5">
        <dgm:presLayoutVars>
          <dgm:bulletEnabled val="1"/>
        </dgm:presLayoutVars>
      </dgm:prSet>
      <dgm:spPr/>
    </dgm:pt>
  </dgm:ptLst>
  <dgm:cxnLst>
    <dgm:cxn modelId="{DF075003-95E0-4DDC-83FA-BBD2CC42CEEE}" srcId="{A8FC4E68-BA76-4A57-A6C7-D36529AA1B3E}" destId="{920B79F5-0E27-4B25-B0E0-8CE681CC9E0F}" srcOrd="0" destOrd="0" parTransId="{4F485D9E-B77B-4744-9F03-655F935C5E9F}" sibTransId="{5B2B1B23-146F-4255-A61B-5EC54521B773}"/>
    <dgm:cxn modelId="{CD28CF74-F32F-4FA1-A35D-82A4FADDCF49}" type="presOf" srcId="{A8FC4E68-BA76-4A57-A6C7-D36529AA1B3E}" destId="{97556FAD-BCB0-4500-97C1-9FDB3FC14252}" srcOrd="0" destOrd="0" presId="urn:microsoft.com/office/officeart/2005/8/layout/default"/>
    <dgm:cxn modelId="{A0ABAA59-8526-4BF4-AB01-6CE7668727CF}" type="presOf" srcId="{AFFCE61C-8FCC-45E5-84BC-66DC79F35E38}" destId="{AC8C8AB1-C58A-4346-A456-A236F4F78013}" srcOrd="0" destOrd="0" presId="urn:microsoft.com/office/officeart/2005/8/layout/default"/>
    <dgm:cxn modelId="{7FB59783-FCB5-4852-9800-2617DCF0F55B}" type="presOf" srcId="{920B79F5-0E27-4B25-B0E0-8CE681CC9E0F}" destId="{422AB18E-9485-4243-870B-591A075D9525}" srcOrd="0" destOrd="0" presId="urn:microsoft.com/office/officeart/2005/8/layout/default"/>
    <dgm:cxn modelId="{0FADA385-EB1D-4B53-8D3B-789467D0912C}" srcId="{A8FC4E68-BA76-4A57-A6C7-D36529AA1B3E}" destId="{C14D3058-7238-401F-8443-43CC9F82A8D3}" srcOrd="3" destOrd="0" parTransId="{4FDFD789-D031-4EC1-88AC-17FE18391497}" sibTransId="{3628B97D-190F-4560-A466-DFA1CB715777}"/>
    <dgm:cxn modelId="{83800C8F-99F6-4410-A9AC-296DBB82A47C}" srcId="{A8FC4E68-BA76-4A57-A6C7-D36529AA1B3E}" destId="{AFFCE61C-8FCC-45E5-84BC-66DC79F35E38}" srcOrd="4" destOrd="0" parTransId="{9606507A-B763-498A-8FEC-D680560F10C7}" sibTransId="{1311C79E-CC5E-421D-810A-A0EEDA3C4735}"/>
    <dgm:cxn modelId="{4BD53899-26DA-4C72-A163-98D92BEC4A6A}" type="presOf" srcId="{307BC860-932E-4E4E-9A56-C5AD91417E7C}" destId="{003EEEE3-DD74-45E5-BDCA-122F928C7B4A}" srcOrd="0" destOrd="0" presId="urn:microsoft.com/office/officeart/2005/8/layout/default"/>
    <dgm:cxn modelId="{6877A89B-8D4D-4E5C-8A13-BEE69CD0DD26}" srcId="{A8FC4E68-BA76-4A57-A6C7-D36529AA1B3E}" destId="{307BC860-932E-4E4E-9A56-C5AD91417E7C}" srcOrd="1" destOrd="0" parTransId="{C04F05EF-7159-42CB-B3E6-8020CA9751DE}" sibTransId="{6E818E5A-AC5E-472A-912A-B5B526C64F0E}"/>
    <dgm:cxn modelId="{962A24A2-EF97-488E-B93B-09960CC5F9AB}" srcId="{A8FC4E68-BA76-4A57-A6C7-D36529AA1B3E}" destId="{2DD068C4-4FD7-405C-9E54-2558F46B4F67}" srcOrd="2" destOrd="0" parTransId="{71F543B2-EF3A-4F21-B35A-1FDB79F1FC0F}" sibTransId="{78B3DE46-43E1-4FD5-B311-DF4DD4A47397}"/>
    <dgm:cxn modelId="{245FECC9-85F5-4AFC-9F24-26CF382C4554}" type="presOf" srcId="{2DD068C4-4FD7-405C-9E54-2558F46B4F67}" destId="{147FDC13-B346-449F-9D22-BBC992C2A408}" srcOrd="0" destOrd="0" presId="urn:microsoft.com/office/officeart/2005/8/layout/default"/>
    <dgm:cxn modelId="{0782E2F9-B091-409C-890B-9B367C539C9E}" type="presOf" srcId="{C14D3058-7238-401F-8443-43CC9F82A8D3}" destId="{5A06FEA9-ACF9-4F9B-A8D7-CDD060837F7C}" srcOrd="0" destOrd="0" presId="urn:microsoft.com/office/officeart/2005/8/layout/default"/>
    <dgm:cxn modelId="{1C5B5BE9-BCA3-4481-BCC9-B7668BDE80E5}" type="presParOf" srcId="{97556FAD-BCB0-4500-97C1-9FDB3FC14252}" destId="{422AB18E-9485-4243-870B-591A075D9525}" srcOrd="0" destOrd="0" presId="urn:microsoft.com/office/officeart/2005/8/layout/default"/>
    <dgm:cxn modelId="{D685BA3F-8903-40CB-8763-8ED7F9603D32}" type="presParOf" srcId="{97556FAD-BCB0-4500-97C1-9FDB3FC14252}" destId="{A1EA77EC-2D1B-4DF9-93D0-09402E324FC4}" srcOrd="1" destOrd="0" presId="urn:microsoft.com/office/officeart/2005/8/layout/default"/>
    <dgm:cxn modelId="{BC6BA1B9-E708-4314-9070-81268860A4C8}" type="presParOf" srcId="{97556FAD-BCB0-4500-97C1-9FDB3FC14252}" destId="{003EEEE3-DD74-45E5-BDCA-122F928C7B4A}" srcOrd="2" destOrd="0" presId="urn:microsoft.com/office/officeart/2005/8/layout/default"/>
    <dgm:cxn modelId="{3F964DCD-8EA9-455F-BC85-DE1300690F1A}" type="presParOf" srcId="{97556FAD-BCB0-4500-97C1-9FDB3FC14252}" destId="{7A2C77FE-B721-4555-A23C-3BDE93AE239D}" srcOrd="3" destOrd="0" presId="urn:microsoft.com/office/officeart/2005/8/layout/default"/>
    <dgm:cxn modelId="{0BEF3CAF-4451-42FF-A440-217E86C6AC92}" type="presParOf" srcId="{97556FAD-BCB0-4500-97C1-9FDB3FC14252}" destId="{147FDC13-B346-449F-9D22-BBC992C2A408}" srcOrd="4" destOrd="0" presId="urn:microsoft.com/office/officeart/2005/8/layout/default"/>
    <dgm:cxn modelId="{D168F720-E83F-44C0-91BB-C8E73E90DFD4}" type="presParOf" srcId="{97556FAD-BCB0-4500-97C1-9FDB3FC14252}" destId="{1B9B3E9D-8CD8-4A39-ADDC-354E8134F4F3}" srcOrd="5" destOrd="0" presId="urn:microsoft.com/office/officeart/2005/8/layout/default"/>
    <dgm:cxn modelId="{8BBC077A-55CC-4439-B66E-200F1DE41CB1}" type="presParOf" srcId="{97556FAD-BCB0-4500-97C1-9FDB3FC14252}" destId="{5A06FEA9-ACF9-4F9B-A8D7-CDD060837F7C}" srcOrd="6" destOrd="0" presId="urn:microsoft.com/office/officeart/2005/8/layout/default"/>
    <dgm:cxn modelId="{5C82AD27-6B0E-4984-840B-A71F09488505}" type="presParOf" srcId="{97556FAD-BCB0-4500-97C1-9FDB3FC14252}" destId="{C111640A-32B0-4A9A-8C3E-5CBFB5CD2BE8}" srcOrd="7" destOrd="0" presId="urn:microsoft.com/office/officeart/2005/8/layout/default"/>
    <dgm:cxn modelId="{90571EF4-E843-49AF-97BA-536DF4C9EFC4}" type="presParOf" srcId="{97556FAD-BCB0-4500-97C1-9FDB3FC14252}" destId="{AC8C8AB1-C58A-4346-A456-A236F4F78013}"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5EDAC-6096-4A00-A383-12A14E562060}">
      <dsp:nvSpPr>
        <dsp:cNvPr id="0" name=""/>
        <dsp:cNvSpPr/>
      </dsp:nvSpPr>
      <dsp:spPr>
        <a:xfrm>
          <a:off x="0" y="796390"/>
          <a:ext cx="6639650" cy="8158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5311" tIns="291592" rIns="515311" bIns="99568" numCol="1" spcCol="1270" anchor="t" anchorCtr="0">
          <a:noAutofit/>
        </a:bodyPr>
        <a:lstStyle/>
        <a:p>
          <a:pPr marL="114300" lvl="1" indent="-114300" algn="l" defTabSz="622300">
            <a:lnSpc>
              <a:spcPct val="90000"/>
            </a:lnSpc>
            <a:spcBef>
              <a:spcPct val="0"/>
            </a:spcBef>
            <a:spcAft>
              <a:spcPct val="15000"/>
            </a:spcAft>
            <a:buChar char="•"/>
          </a:pPr>
          <a:r>
            <a:rPr lang="en-GB" sz="1400" kern="1200" dirty="0">
              <a:solidFill>
                <a:schemeClr val="tx1"/>
              </a:solidFill>
            </a:rPr>
            <a:t>Make a complex system visible</a:t>
          </a:r>
        </a:p>
        <a:p>
          <a:pPr marL="114300" lvl="1" indent="-114300" algn="l" defTabSz="622300">
            <a:lnSpc>
              <a:spcPct val="90000"/>
            </a:lnSpc>
            <a:spcBef>
              <a:spcPct val="0"/>
            </a:spcBef>
            <a:spcAft>
              <a:spcPct val="15000"/>
            </a:spcAft>
            <a:buChar char="•"/>
          </a:pPr>
          <a:r>
            <a:rPr lang="en-GB" sz="1400" kern="1200">
              <a:solidFill>
                <a:schemeClr val="tx1"/>
              </a:solidFill>
            </a:rPr>
            <a:t>Highlight gaps between ‘as is’ and ‘to be’</a:t>
          </a:r>
          <a:endParaRPr lang="en-GB" sz="1400" kern="1200" dirty="0">
            <a:solidFill>
              <a:schemeClr val="tx1"/>
            </a:solidFill>
          </a:endParaRPr>
        </a:p>
      </dsp:txBody>
      <dsp:txXfrm>
        <a:off x="0" y="796390"/>
        <a:ext cx="6639650" cy="815850"/>
      </dsp:txXfrm>
    </dsp:sp>
    <dsp:sp modelId="{216BE9C3-2B38-442D-9AA4-6B1B58B894F1}">
      <dsp:nvSpPr>
        <dsp:cNvPr id="0" name=""/>
        <dsp:cNvSpPr/>
      </dsp:nvSpPr>
      <dsp:spPr>
        <a:xfrm>
          <a:off x="331982" y="589750"/>
          <a:ext cx="4647755"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674" tIns="0" rIns="175674" bIns="0" numCol="1" spcCol="1270" anchor="ctr" anchorCtr="0">
          <a:noAutofit/>
        </a:bodyPr>
        <a:lstStyle/>
        <a:p>
          <a:pPr marL="0" lvl="0" indent="0" algn="l" defTabSz="622300">
            <a:lnSpc>
              <a:spcPct val="90000"/>
            </a:lnSpc>
            <a:spcBef>
              <a:spcPct val="0"/>
            </a:spcBef>
            <a:spcAft>
              <a:spcPct val="35000"/>
            </a:spcAft>
            <a:buNone/>
          </a:pPr>
          <a:r>
            <a:rPr lang="en-GB" sz="1400" kern="1200" dirty="0">
              <a:solidFill>
                <a:schemeClr val="bg1"/>
              </a:solidFill>
            </a:rPr>
            <a:t>Identify areas for focus</a:t>
          </a:r>
          <a:endParaRPr lang="en-US" sz="1400" kern="1200" dirty="0">
            <a:solidFill>
              <a:schemeClr val="bg1"/>
            </a:solidFill>
          </a:endParaRPr>
        </a:p>
      </dsp:txBody>
      <dsp:txXfrm>
        <a:off x="352157" y="609925"/>
        <a:ext cx="4607405" cy="372930"/>
      </dsp:txXfrm>
    </dsp:sp>
    <dsp:sp modelId="{58852314-1078-4547-80B7-173166BC874E}">
      <dsp:nvSpPr>
        <dsp:cNvPr id="0" name=""/>
        <dsp:cNvSpPr/>
      </dsp:nvSpPr>
      <dsp:spPr>
        <a:xfrm>
          <a:off x="0" y="1894480"/>
          <a:ext cx="6639650" cy="8158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5311" tIns="291592" rIns="515311" bIns="99568" numCol="1" spcCol="1270" anchor="t" anchorCtr="0">
          <a:noAutofit/>
        </a:bodyPr>
        <a:lstStyle/>
        <a:p>
          <a:pPr marL="114300" lvl="1" indent="-114300" algn="l" defTabSz="622300">
            <a:lnSpc>
              <a:spcPct val="90000"/>
            </a:lnSpc>
            <a:spcBef>
              <a:spcPct val="0"/>
            </a:spcBef>
            <a:spcAft>
              <a:spcPct val="15000"/>
            </a:spcAft>
            <a:buChar char="•"/>
          </a:pPr>
          <a:r>
            <a:rPr lang="en-GB" sz="1400" kern="1200" dirty="0">
              <a:solidFill>
                <a:schemeClr val="tx1"/>
              </a:solidFill>
            </a:rPr>
            <a:t>Avoid unintended consequences</a:t>
          </a:r>
        </a:p>
        <a:p>
          <a:pPr marL="114300" lvl="1" indent="-114300" algn="l" defTabSz="622300">
            <a:lnSpc>
              <a:spcPct val="90000"/>
            </a:lnSpc>
            <a:spcBef>
              <a:spcPct val="0"/>
            </a:spcBef>
            <a:spcAft>
              <a:spcPct val="15000"/>
            </a:spcAft>
            <a:buChar char="•"/>
          </a:pPr>
          <a:r>
            <a:rPr lang="en-GB" sz="1400" kern="1200">
              <a:solidFill>
                <a:schemeClr val="tx1"/>
              </a:solidFill>
            </a:rPr>
            <a:t>Identify which services may be affected by a change</a:t>
          </a:r>
          <a:endParaRPr lang="en-GB" sz="1400" kern="1200" dirty="0">
            <a:solidFill>
              <a:schemeClr val="tx1"/>
            </a:solidFill>
          </a:endParaRPr>
        </a:p>
      </dsp:txBody>
      <dsp:txXfrm>
        <a:off x="0" y="1894480"/>
        <a:ext cx="6639650" cy="815850"/>
      </dsp:txXfrm>
    </dsp:sp>
    <dsp:sp modelId="{D570EAFA-4D65-4ECE-B16A-6D54E815AB8E}">
      <dsp:nvSpPr>
        <dsp:cNvPr id="0" name=""/>
        <dsp:cNvSpPr/>
      </dsp:nvSpPr>
      <dsp:spPr>
        <a:xfrm>
          <a:off x="331982" y="1687840"/>
          <a:ext cx="4647755"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674" tIns="0" rIns="175674" bIns="0" numCol="1" spcCol="1270" anchor="ctr" anchorCtr="0">
          <a:noAutofit/>
        </a:bodyPr>
        <a:lstStyle/>
        <a:p>
          <a:pPr marL="0" lvl="0" indent="0" algn="l" defTabSz="622300">
            <a:lnSpc>
              <a:spcPct val="90000"/>
            </a:lnSpc>
            <a:spcBef>
              <a:spcPct val="0"/>
            </a:spcBef>
            <a:spcAft>
              <a:spcPct val="35000"/>
            </a:spcAft>
            <a:buNone/>
          </a:pPr>
          <a:r>
            <a:rPr lang="en-GB" sz="1400" kern="1200" dirty="0">
              <a:solidFill>
                <a:schemeClr val="bg1"/>
              </a:solidFill>
            </a:rPr>
            <a:t>Inform decision-making for change</a:t>
          </a:r>
        </a:p>
      </dsp:txBody>
      <dsp:txXfrm>
        <a:off x="352157" y="1708015"/>
        <a:ext cx="4607405" cy="372930"/>
      </dsp:txXfrm>
    </dsp:sp>
    <dsp:sp modelId="{687AA78C-51D0-4DB3-8566-AF8ED2CCB46F}">
      <dsp:nvSpPr>
        <dsp:cNvPr id="0" name=""/>
        <dsp:cNvSpPr/>
      </dsp:nvSpPr>
      <dsp:spPr>
        <a:xfrm>
          <a:off x="0" y="2992570"/>
          <a:ext cx="6639650" cy="8158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5311" tIns="291592" rIns="515311" bIns="99568" numCol="1" spcCol="1270" anchor="t" anchorCtr="0">
          <a:noAutofit/>
        </a:bodyPr>
        <a:lstStyle/>
        <a:p>
          <a:pPr marL="114300" lvl="1" indent="-114300" algn="l" defTabSz="622300">
            <a:lnSpc>
              <a:spcPct val="90000"/>
            </a:lnSpc>
            <a:spcBef>
              <a:spcPct val="0"/>
            </a:spcBef>
            <a:spcAft>
              <a:spcPct val="15000"/>
            </a:spcAft>
            <a:buChar char="•"/>
          </a:pPr>
          <a:r>
            <a:rPr lang="en-GB" sz="1400" kern="1200">
              <a:solidFill>
                <a:schemeClr val="tx1"/>
              </a:solidFill>
            </a:rPr>
            <a:t>Identify stakeholders</a:t>
          </a:r>
          <a:endParaRPr lang="en-GB" sz="1400" kern="1200" dirty="0">
            <a:solidFill>
              <a:schemeClr val="tx1"/>
            </a:solidFill>
          </a:endParaRPr>
        </a:p>
        <a:p>
          <a:pPr marL="114300" lvl="1" indent="-114300" algn="l" defTabSz="622300">
            <a:lnSpc>
              <a:spcPct val="90000"/>
            </a:lnSpc>
            <a:spcBef>
              <a:spcPct val="0"/>
            </a:spcBef>
            <a:spcAft>
              <a:spcPct val="15000"/>
            </a:spcAft>
            <a:buChar char="•"/>
          </a:pPr>
          <a:r>
            <a:rPr lang="en-GB" sz="1400" kern="1200">
              <a:solidFill>
                <a:schemeClr val="tx1"/>
              </a:solidFill>
            </a:rPr>
            <a:t>People can see their role within a wider system of support</a:t>
          </a:r>
          <a:endParaRPr lang="en-GB" sz="1400" kern="1200" dirty="0">
            <a:solidFill>
              <a:schemeClr val="tx1"/>
            </a:solidFill>
          </a:endParaRPr>
        </a:p>
      </dsp:txBody>
      <dsp:txXfrm>
        <a:off x="0" y="2992570"/>
        <a:ext cx="6639650" cy="815850"/>
      </dsp:txXfrm>
    </dsp:sp>
    <dsp:sp modelId="{27BE1CB5-2C42-4D6A-B584-0B83EBC8A2E3}">
      <dsp:nvSpPr>
        <dsp:cNvPr id="0" name=""/>
        <dsp:cNvSpPr/>
      </dsp:nvSpPr>
      <dsp:spPr>
        <a:xfrm>
          <a:off x="331982" y="2785930"/>
          <a:ext cx="4647755"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674" tIns="0" rIns="175674" bIns="0" numCol="1" spcCol="1270" anchor="ctr" anchorCtr="0">
          <a:noAutofit/>
        </a:bodyPr>
        <a:lstStyle/>
        <a:p>
          <a:pPr marL="0" lvl="0" indent="0" algn="l" defTabSz="622300">
            <a:lnSpc>
              <a:spcPct val="90000"/>
            </a:lnSpc>
            <a:spcBef>
              <a:spcPct val="0"/>
            </a:spcBef>
            <a:spcAft>
              <a:spcPct val="35000"/>
            </a:spcAft>
            <a:buNone/>
          </a:pPr>
          <a:r>
            <a:rPr lang="en-GB" sz="1400" kern="1200" dirty="0">
              <a:solidFill>
                <a:schemeClr val="bg1"/>
              </a:solidFill>
            </a:rPr>
            <a:t>Build shared understanding of the system and connections</a:t>
          </a:r>
        </a:p>
      </dsp:txBody>
      <dsp:txXfrm>
        <a:off x="352157" y="2806105"/>
        <a:ext cx="4607405" cy="372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2AB18E-9485-4243-870B-591A075D9525}">
      <dsp:nvSpPr>
        <dsp:cNvPr id="0" name=""/>
        <dsp:cNvSpPr/>
      </dsp:nvSpPr>
      <dsp:spPr>
        <a:xfrm>
          <a:off x="0" y="575543"/>
          <a:ext cx="2038945" cy="12233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bg1"/>
              </a:solidFill>
            </a:rPr>
            <a:t>Provide the answer!</a:t>
          </a:r>
          <a:endParaRPr lang="en-US" sz="1900" kern="1200" dirty="0">
            <a:solidFill>
              <a:schemeClr val="bg1"/>
            </a:solidFill>
          </a:endParaRPr>
        </a:p>
      </dsp:txBody>
      <dsp:txXfrm>
        <a:off x="0" y="575543"/>
        <a:ext cx="2038945" cy="1223367"/>
      </dsp:txXfrm>
    </dsp:sp>
    <dsp:sp modelId="{003EEEE3-DD74-45E5-BDCA-122F928C7B4A}">
      <dsp:nvSpPr>
        <dsp:cNvPr id="0" name=""/>
        <dsp:cNvSpPr/>
      </dsp:nvSpPr>
      <dsp:spPr>
        <a:xfrm>
          <a:off x="2242839" y="575543"/>
          <a:ext cx="2038945" cy="12233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bg1"/>
              </a:solidFill>
            </a:rPr>
            <a:t>Make recommendations, forecasts or predictions</a:t>
          </a:r>
        </a:p>
      </dsp:txBody>
      <dsp:txXfrm>
        <a:off x="2242839" y="575543"/>
        <a:ext cx="2038945" cy="1223367"/>
      </dsp:txXfrm>
    </dsp:sp>
    <dsp:sp modelId="{147FDC13-B346-449F-9D22-BBC992C2A408}">
      <dsp:nvSpPr>
        <dsp:cNvPr id="0" name=""/>
        <dsp:cNvSpPr/>
      </dsp:nvSpPr>
      <dsp:spPr>
        <a:xfrm>
          <a:off x="4485679" y="575543"/>
          <a:ext cx="2038945" cy="12233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bg1"/>
              </a:solidFill>
            </a:rPr>
            <a:t>Provide insights in to context, culture, behaviours, experiences</a:t>
          </a:r>
        </a:p>
      </dsp:txBody>
      <dsp:txXfrm>
        <a:off x="4485679" y="575543"/>
        <a:ext cx="2038945" cy="1223367"/>
      </dsp:txXfrm>
    </dsp:sp>
    <dsp:sp modelId="{5A06FEA9-ACF9-4F9B-A8D7-CDD060837F7C}">
      <dsp:nvSpPr>
        <dsp:cNvPr id="0" name=""/>
        <dsp:cNvSpPr/>
      </dsp:nvSpPr>
      <dsp:spPr>
        <a:xfrm>
          <a:off x="1121419" y="2002805"/>
          <a:ext cx="2038945" cy="12233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bg1"/>
              </a:solidFill>
            </a:rPr>
            <a:t>Show the reasons behind failure demand</a:t>
          </a:r>
        </a:p>
      </dsp:txBody>
      <dsp:txXfrm>
        <a:off x="1121419" y="2002805"/>
        <a:ext cx="2038945" cy="1223367"/>
      </dsp:txXfrm>
    </dsp:sp>
    <dsp:sp modelId="{AC8C8AB1-C58A-4346-A456-A236F4F78013}">
      <dsp:nvSpPr>
        <dsp:cNvPr id="0" name=""/>
        <dsp:cNvSpPr/>
      </dsp:nvSpPr>
      <dsp:spPr>
        <a:xfrm>
          <a:off x="3364259" y="2002805"/>
          <a:ext cx="2038945" cy="12233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bg1"/>
              </a:solidFill>
            </a:rPr>
            <a:t>Show / monitor user flow, access or uptake of services</a:t>
          </a:r>
        </a:p>
      </dsp:txBody>
      <dsp:txXfrm>
        <a:off x="3364259" y="2002805"/>
        <a:ext cx="2038945" cy="122336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72F9AD6-6EDC-0948-A14C-5DEF32FE1F3F}" type="datetimeFigureOut">
              <a:rPr lang="en-US" smtClean="0"/>
              <a:pPr/>
              <a:t>7/11/2024</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EFE83B7-278F-6545-9C62-E36EB068C003}" type="slidenum">
              <a:rPr lang="en-US" smtClean="0"/>
              <a:pPr/>
              <a:t>‹#›</a:t>
            </a:fld>
            <a:endParaRPr lang="en-US"/>
          </a:p>
        </p:txBody>
      </p:sp>
    </p:spTree>
    <p:extLst>
      <p:ext uri="{BB962C8B-B14F-4D97-AF65-F5344CB8AC3E}">
        <p14:creationId xmlns:p14="http://schemas.microsoft.com/office/powerpoint/2010/main" val="21371562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r>
              <a:rPr lang="en-GB" dirty="0"/>
              <a:t>Before</a:t>
            </a:r>
            <a:r>
              <a:rPr lang="en-GB" baseline="0" dirty="0"/>
              <a:t> starting the ISM workshop, it is useful </a:t>
            </a:r>
            <a:r>
              <a:rPr lang="en-GB" dirty="0"/>
              <a:t>holding </a:t>
            </a:r>
            <a:r>
              <a:rPr lang="en-GB" baseline="0" dirty="0"/>
              <a:t>an ice breaker activity. With ISM it is useful to ask people to take ID badges off, in order to facilitate across a group with no fixed ideas about each other. </a:t>
            </a:r>
          </a:p>
          <a:p>
            <a:r>
              <a:rPr lang="en-GB" baseline="0" dirty="0"/>
              <a:t>Ice Breakers might be- find someone who (people bingo), or hopes and expectations in pairs that swap every 3 mins, </a:t>
            </a:r>
            <a:endParaRPr lang="en-GB" dirty="0"/>
          </a:p>
          <a:p>
            <a:pPr marL="0" marR="0" indent="0" algn="l" defTabSz="457200" rtl="0" eaLnBrk="1" fontAlgn="auto" latinLnBrk="0" hangingPunct="1">
              <a:lnSpc>
                <a:spcPct val="100000"/>
              </a:lnSpc>
              <a:spcBef>
                <a:spcPts val="0"/>
              </a:spcBef>
              <a:spcAft>
                <a:spcPts val="0"/>
              </a:spcAft>
              <a:buClrTx/>
              <a:buSzTx/>
              <a:buFontTx/>
              <a:buNone/>
              <a:tabLst/>
              <a:defRPr/>
            </a:pPr>
            <a:r>
              <a:rPr lang="en-GB" dirty="0"/>
              <a:t>Following this slide, you may want a brief overview of the locality, or stats about the system you are going to be mapping- please include your own alternative title and layout slides</a:t>
            </a:r>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EFE83B7-278F-6545-9C62-E36EB068C003}" type="slidenum">
              <a:rPr lang="en-US" smtClean="0"/>
              <a:pPr/>
              <a:t>1</a:t>
            </a:fld>
            <a:endParaRPr lang="en-US" dirty="0"/>
          </a:p>
        </p:txBody>
      </p:sp>
    </p:spTree>
    <p:extLst>
      <p:ext uri="{BB962C8B-B14F-4D97-AF65-F5344CB8AC3E}">
        <p14:creationId xmlns:p14="http://schemas.microsoft.com/office/powerpoint/2010/main" val="1805673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this point, all the information about the reach and limitations of an ISM has been given. The session</a:t>
            </a:r>
            <a:r>
              <a:rPr lang="en-GB" baseline="0" dirty="0"/>
              <a:t> has got a clear aim and is now focused on developing the ISM itself. The </a:t>
            </a:r>
            <a:r>
              <a:rPr lang="en-GB" baseline="0" dirty="0" err="1"/>
              <a:t>groundrules</a:t>
            </a:r>
            <a:r>
              <a:rPr lang="en-GB" baseline="0" dirty="0"/>
              <a:t> outlined above all to help everyone participate and to ask people o understand that it is their contribution to this process which will make a difference to the ISM being as rich as possible. </a:t>
            </a:r>
          </a:p>
          <a:p>
            <a:r>
              <a:rPr lang="en-GB" baseline="0" dirty="0"/>
              <a:t>For each of the headings within the ISM break people into small groups and give them time- 20 to 30 minutes, to outline everything they feel belongs in that part of the system map. There will be services and teams who appear across multiple parts of the map. That is fine. The idea of the session is to create a map which represents how the system works currently. </a:t>
            </a:r>
            <a:endParaRPr lang="en-GB" dirty="0"/>
          </a:p>
        </p:txBody>
      </p:sp>
      <p:sp>
        <p:nvSpPr>
          <p:cNvPr id="4" name="Slide Number Placeholder 3"/>
          <p:cNvSpPr>
            <a:spLocks noGrp="1"/>
          </p:cNvSpPr>
          <p:nvPr>
            <p:ph type="sldNum" sz="quarter" idx="5"/>
          </p:nvPr>
        </p:nvSpPr>
        <p:spPr/>
        <p:txBody>
          <a:bodyPr/>
          <a:lstStyle/>
          <a:p>
            <a:fld id="{6EFE83B7-278F-6545-9C62-E36EB068C003}" type="slidenum">
              <a:rPr lang="en-US" smtClean="0"/>
              <a:pPr/>
              <a:t>10</a:t>
            </a:fld>
            <a:endParaRPr lang="en-US"/>
          </a:p>
        </p:txBody>
      </p:sp>
    </p:spTree>
    <p:extLst>
      <p:ext uri="{BB962C8B-B14F-4D97-AF65-F5344CB8AC3E}">
        <p14:creationId xmlns:p14="http://schemas.microsoft.com/office/powerpoint/2010/main" val="3992362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Please do encourage anyone who would like to know more or to be in touch about</a:t>
            </a:r>
            <a:r>
              <a:rPr lang="en-GB" baseline="0" dirty="0"/>
              <a:t> a specific issue to contact the </a:t>
            </a:r>
            <a:r>
              <a:rPr lang="en-GB" baseline="0" dirty="0" err="1"/>
              <a:t>ihub</a:t>
            </a:r>
            <a:r>
              <a:rPr lang="en-GB" baseline="0" dirty="0"/>
              <a:t> team. We are very friendly! </a:t>
            </a:r>
            <a:endParaRPr lang="en-GB" dirty="0"/>
          </a:p>
          <a:p>
            <a:endParaRPr lang="en-GB" dirty="0"/>
          </a:p>
        </p:txBody>
      </p:sp>
      <p:sp>
        <p:nvSpPr>
          <p:cNvPr id="4" name="Slide Number Placeholder 3"/>
          <p:cNvSpPr>
            <a:spLocks noGrp="1"/>
          </p:cNvSpPr>
          <p:nvPr>
            <p:ph type="sldNum" sz="quarter" idx="10"/>
          </p:nvPr>
        </p:nvSpPr>
        <p:spPr/>
        <p:txBody>
          <a:bodyPr/>
          <a:lstStyle/>
          <a:p>
            <a:fld id="{6EFE83B7-278F-6545-9C62-E36EB068C003}" type="slidenum">
              <a:rPr lang="en-US" smtClean="0"/>
              <a:pPr/>
              <a:t>11</a:t>
            </a:fld>
            <a:endParaRPr lang="en-US"/>
          </a:p>
        </p:txBody>
      </p:sp>
    </p:spTree>
    <p:extLst>
      <p:ext uri="{BB962C8B-B14F-4D97-AF65-F5344CB8AC3E}">
        <p14:creationId xmlns:p14="http://schemas.microsoft.com/office/powerpoint/2010/main" val="3916313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is simply an overview of what is included in the presentation about ISM. </a:t>
            </a:r>
          </a:p>
          <a:p>
            <a:r>
              <a:rPr lang="en-GB" dirty="0"/>
              <a:t>An activity at this point may be to ask people to work in pairs or small groups and define Interconnected; System;</a:t>
            </a:r>
            <a:r>
              <a:rPr lang="en-GB" baseline="0" dirty="0"/>
              <a:t> and Map. This will help people to focus on what is and isn’t expected of them and is and isn’t possible within the workshop. It could also be helpful to have a hopes and fears flipchart up and ask for feedback about that, in order to refer to it throughout the session.  </a:t>
            </a:r>
            <a:endParaRPr lang="en-GB" dirty="0"/>
          </a:p>
          <a:p>
            <a:endParaRPr lang="en-GB" dirty="0"/>
          </a:p>
        </p:txBody>
      </p:sp>
      <p:sp>
        <p:nvSpPr>
          <p:cNvPr id="4" name="Slide Number Placeholder 3"/>
          <p:cNvSpPr>
            <a:spLocks noGrp="1"/>
          </p:cNvSpPr>
          <p:nvPr>
            <p:ph type="sldNum" sz="quarter" idx="5"/>
          </p:nvPr>
        </p:nvSpPr>
        <p:spPr/>
        <p:txBody>
          <a:bodyPr/>
          <a:lstStyle/>
          <a:p>
            <a:fld id="{6EFE83B7-278F-6545-9C62-E36EB068C003}" type="slidenum">
              <a:rPr lang="en-US" smtClean="0"/>
              <a:pPr/>
              <a:t>2</a:t>
            </a:fld>
            <a:endParaRPr lang="en-US"/>
          </a:p>
        </p:txBody>
      </p:sp>
    </p:spTree>
    <p:extLst>
      <p:ext uri="{BB962C8B-B14F-4D97-AF65-F5344CB8AC3E}">
        <p14:creationId xmlns:p14="http://schemas.microsoft.com/office/powerpoint/2010/main" val="3184362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An ISM can help in visualising, understanding and discussing any system. As we are so</a:t>
            </a:r>
            <a:r>
              <a:rPr lang="en-GB" baseline="0" dirty="0"/>
              <a:t> often only involved in one part of a system, it is important when creating opportunities for change to see the whole system and how the interactions at different parts of the system work or could be improved.  Many of us will have been involved in work to look at patient flow, but understanding this in the context of the whole system can bring a new perspective and deepen our understanding.  </a:t>
            </a:r>
            <a:endParaRPr lang="en-GB" dirty="0"/>
          </a:p>
          <a:p>
            <a:endParaRPr lang="en-GB" dirty="0"/>
          </a:p>
        </p:txBody>
      </p:sp>
      <p:sp>
        <p:nvSpPr>
          <p:cNvPr id="4" name="Slide Number Placeholder 3"/>
          <p:cNvSpPr>
            <a:spLocks noGrp="1"/>
          </p:cNvSpPr>
          <p:nvPr>
            <p:ph type="sldNum" sz="quarter" idx="5"/>
          </p:nvPr>
        </p:nvSpPr>
        <p:spPr/>
        <p:txBody>
          <a:bodyPr/>
          <a:lstStyle/>
          <a:p>
            <a:fld id="{6EFE83B7-278F-6545-9C62-E36EB068C003}" type="slidenum">
              <a:rPr lang="en-US" smtClean="0"/>
              <a:pPr/>
              <a:t>3</a:t>
            </a:fld>
            <a:endParaRPr lang="en-US"/>
          </a:p>
        </p:txBody>
      </p:sp>
    </p:spTree>
    <p:extLst>
      <p:ext uri="{BB962C8B-B14F-4D97-AF65-F5344CB8AC3E}">
        <p14:creationId xmlns:p14="http://schemas.microsoft.com/office/powerpoint/2010/main" val="3290754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First</a:t>
            </a:r>
            <a:r>
              <a:rPr lang="en-GB" baseline="0" dirty="0"/>
              <a:t> thing to say is Please don’t feel overwhelmed! Although this is a very highly technical and well laid out example of an ISM they do not have to be like this to be effective and useful for the purposes outlined in the previous slide. What is important about this is that it is focused on a clear system (unscheduled care for adults in a HSCP), that it looks at the key components of this system, at various levels- </a:t>
            </a:r>
            <a:r>
              <a:rPr lang="en-GB" baseline="0" dirty="0" err="1"/>
              <a:t>eg</a:t>
            </a:r>
            <a:r>
              <a:rPr lang="en-GB" baseline="0" dirty="0"/>
              <a:t> primary care, secondary care, bed days, acute hospital, and looks at flow through this system. </a:t>
            </a:r>
            <a:endParaRPr lang="en-GB" dirty="0"/>
          </a:p>
          <a:p>
            <a:endParaRPr lang="en-GB" dirty="0"/>
          </a:p>
        </p:txBody>
      </p:sp>
      <p:sp>
        <p:nvSpPr>
          <p:cNvPr id="4" name="Slide Number Placeholder 3"/>
          <p:cNvSpPr>
            <a:spLocks noGrp="1"/>
          </p:cNvSpPr>
          <p:nvPr>
            <p:ph type="sldNum" sz="quarter" idx="5"/>
          </p:nvPr>
        </p:nvSpPr>
        <p:spPr/>
        <p:txBody>
          <a:bodyPr/>
          <a:lstStyle/>
          <a:p>
            <a:fld id="{6EFE83B7-278F-6545-9C62-E36EB068C003}" type="slidenum">
              <a:rPr lang="en-US" smtClean="0"/>
              <a:pPr/>
              <a:t>4</a:t>
            </a:fld>
            <a:endParaRPr lang="en-US"/>
          </a:p>
        </p:txBody>
      </p:sp>
    </p:spTree>
    <p:extLst>
      <p:ext uri="{BB962C8B-B14F-4D97-AF65-F5344CB8AC3E}">
        <p14:creationId xmlns:p14="http://schemas.microsoft.com/office/powerpoint/2010/main" val="4216876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 the clarity about the purpose of an ISM and</a:t>
            </a:r>
            <a:r>
              <a:rPr lang="en-GB" baseline="0" dirty="0"/>
              <a:t> bringing to light people’s hopes and fears for the session, and then showing the example of the ISM when finished. This slide builds on this by outlining what an ISM can do, what it is specifically going to be able to deliver to help create opportunities for change, reflection and increased knowledge by and within the system. </a:t>
            </a:r>
          </a:p>
          <a:p>
            <a:r>
              <a:rPr lang="en-GB" baseline="0" dirty="0"/>
              <a:t>It is a sense making tool in that it allows everyone involved to see the whole system and not just the part they are involved in. it allows people to understand the flow and the experience of people as things are within the system as it is set up currently. </a:t>
            </a:r>
          </a:p>
          <a:p>
            <a:r>
              <a:rPr lang="en-GB" baseline="0" dirty="0"/>
              <a:t>As it is a visualisation for a whole system, an ISM can enable decisions about change to be made with a full understanding about the system impact. And the benefits to different parts of the system. </a:t>
            </a:r>
          </a:p>
          <a:p>
            <a:r>
              <a:rPr lang="en-GB" baseline="0" dirty="0"/>
              <a:t>It also therefore can enable discussion about what needs to change in order to overcome challenges or to create better pathways through the system. </a:t>
            </a:r>
          </a:p>
          <a:p>
            <a:r>
              <a:rPr lang="en-GB" baseline="0" dirty="0"/>
              <a:t>Both the sessions that develop the ISM, and the ISM itself bring together a range of stakeholders. This is positive development within any system. This opportunity to bring stakeholders from across different parts of the same system to be together, to understand better the whole system they are part of and to have </a:t>
            </a:r>
            <a:r>
              <a:rPr lang="en-GB" baseline="0" dirty="0" err="1"/>
              <a:t>conversatons</a:t>
            </a:r>
            <a:r>
              <a:rPr lang="en-GB" baseline="0" dirty="0"/>
              <a:t> about the system they sit within is a powerful mechanism to </a:t>
            </a:r>
            <a:r>
              <a:rPr lang="en-GB" baseline="0" dirty="0" err="1"/>
              <a:t>vreating</a:t>
            </a:r>
            <a:r>
              <a:rPr lang="en-GB" baseline="0" dirty="0"/>
              <a:t> change and developing networks. </a:t>
            </a:r>
          </a:p>
          <a:p>
            <a:endParaRPr lang="en-GB" baseline="0" dirty="0"/>
          </a:p>
          <a:p>
            <a:endParaRPr lang="en-GB" baseline="0" dirty="0"/>
          </a:p>
          <a:p>
            <a:endParaRPr lang="en-GB" baseline="0" dirty="0"/>
          </a:p>
          <a:p>
            <a:endParaRPr lang="en-GB" dirty="0"/>
          </a:p>
        </p:txBody>
      </p:sp>
      <p:sp>
        <p:nvSpPr>
          <p:cNvPr id="4" name="Slide Number Placeholder 3"/>
          <p:cNvSpPr>
            <a:spLocks noGrp="1"/>
          </p:cNvSpPr>
          <p:nvPr>
            <p:ph type="sldNum" sz="quarter" idx="5"/>
          </p:nvPr>
        </p:nvSpPr>
        <p:spPr/>
        <p:txBody>
          <a:bodyPr/>
          <a:lstStyle/>
          <a:p>
            <a:fld id="{6EFE83B7-278F-6545-9C62-E36EB068C003}" type="slidenum">
              <a:rPr lang="en-US" smtClean="0"/>
              <a:pPr/>
              <a:t>5</a:t>
            </a:fld>
            <a:endParaRPr lang="en-US"/>
          </a:p>
        </p:txBody>
      </p:sp>
    </p:spTree>
    <p:extLst>
      <p:ext uri="{BB962C8B-B14F-4D97-AF65-F5344CB8AC3E}">
        <p14:creationId xmlns:p14="http://schemas.microsoft.com/office/powerpoint/2010/main" val="2884084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with all maps, seeing the map doesn’t tell</a:t>
            </a:r>
            <a:r>
              <a:rPr lang="en-GB" baseline="0" dirty="0"/>
              <a:t> anyone how it has been used, how to navigate it, or what exists within any part of it. </a:t>
            </a:r>
          </a:p>
          <a:p>
            <a:r>
              <a:rPr lang="en-GB" baseline="0" dirty="0"/>
              <a:t>An ISM doesn’t describe for example delayed discharges, or blocks for people within the system. An ISM doesn’t give an answer about what to do about challenges within the system. It is a way of visualising the system, and seeing the whole system. But only using this to then discuss issues about flow, referral and patient pathways, and culture about the system can change and development occur. It is easy to get caught up with these discussions while undertaking an ISM. It is more helpful to have this conversation when the whole system is visualised. It is at this point that the next stage of analytical work can begin. </a:t>
            </a:r>
            <a:endParaRPr lang="en-GB" dirty="0"/>
          </a:p>
        </p:txBody>
      </p:sp>
      <p:sp>
        <p:nvSpPr>
          <p:cNvPr id="4" name="Slide Number Placeholder 3"/>
          <p:cNvSpPr>
            <a:spLocks noGrp="1"/>
          </p:cNvSpPr>
          <p:nvPr>
            <p:ph type="sldNum" sz="quarter" idx="5"/>
          </p:nvPr>
        </p:nvSpPr>
        <p:spPr/>
        <p:txBody>
          <a:bodyPr/>
          <a:lstStyle/>
          <a:p>
            <a:fld id="{6EFE83B7-278F-6545-9C62-E36EB068C003}" type="slidenum">
              <a:rPr lang="en-US" smtClean="0"/>
              <a:pPr/>
              <a:t>6</a:t>
            </a:fld>
            <a:endParaRPr lang="en-US"/>
          </a:p>
        </p:txBody>
      </p:sp>
    </p:spTree>
    <p:extLst>
      <p:ext uri="{BB962C8B-B14F-4D97-AF65-F5344CB8AC3E}">
        <p14:creationId xmlns:p14="http://schemas.microsoft.com/office/powerpoint/2010/main" val="1676974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this point, all the information about the reach and limitations of an ISM has been given. The session</a:t>
            </a:r>
            <a:r>
              <a:rPr lang="en-GB" baseline="0" dirty="0"/>
              <a:t> has got a clear aim and is now focused on developing the ISM itself. The </a:t>
            </a:r>
            <a:r>
              <a:rPr lang="en-GB" baseline="0" dirty="0" err="1"/>
              <a:t>groundrules</a:t>
            </a:r>
            <a:r>
              <a:rPr lang="en-GB" baseline="0" dirty="0"/>
              <a:t> outlined above all to help everyone participate and to ask people o understand that it is their contribution to this process which will make a difference to the ISM being as rich as possible. </a:t>
            </a:r>
          </a:p>
          <a:p>
            <a:r>
              <a:rPr lang="en-GB" baseline="0" dirty="0"/>
              <a:t>For each of the headings within the ISM break people into small groups and give them time- 20 to 30 minutes, to outline everything they feel belongs in that part of the system map. There will be services and teams who appear across multiple parts of the map. That is fine. The idea of the session is to create a map which represents how the system works currently. </a:t>
            </a:r>
            <a:endParaRPr lang="en-GB" dirty="0"/>
          </a:p>
        </p:txBody>
      </p:sp>
      <p:sp>
        <p:nvSpPr>
          <p:cNvPr id="4" name="Slide Number Placeholder 3"/>
          <p:cNvSpPr>
            <a:spLocks noGrp="1"/>
          </p:cNvSpPr>
          <p:nvPr>
            <p:ph type="sldNum" sz="quarter" idx="5"/>
          </p:nvPr>
        </p:nvSpPr>
        <p:spPr/>
        <p:txBody>
          <a:bodyPr/>
          <a:lstStyle/>
          <a:p>
            <a:fld id="{6EFE83B7-278F-6545-9C62-E36EB068C003}" type="slidenum">
              <a:rPr lang="en-US" smtClean="0"/>
              <a:pPr/>
              <a:t>7</a:t>
            </a:fld>
            <a:endParaRPr lang="en-US"/>
          </a:p>
        </p:txBody>
      </p:sp>
    </p:spTree>
    <p:extLst>
      <p:ext uri="{BB962C8B-B14F-4D97-AF65-F5344CB8AC3E}">
        <p14:creationId xmlns:p14="http://schemas.microsoft.com/office/powerpoint/2010/main" val="2646468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group will need- </a:t>
            </a:r>
          </a:p>
          <a:p>
            <a:r>
              <a:rPr lang="en-GB" dirty="0"/>
              <a:t>Flip chart paper </a:t>
            </a:r>
          </a:p>
          <a:p>
            <a:r>
              <a:rPr lang="en-GB" dirty="0"/>
              <a:t>Post it notes </a:t>
            </a:r>
          </a:p>
          <a:p>
            <a:r>
              <a:rPr lang="en-GB" dirty="0"/>
              <a:t>Pens </a:t>
            </a:r>
          </a:p>
          <a:p>
            <a:r>
              <a:rPr lang="en-GB" dirty="0"/>
              <a:t>Around 20 to 30 minutes for each section of the ISM </a:t>
            </a:r>
          </a:p>
          <a:p>
            <a:r>
              <a:rPr lang="en-GB" dirty="0"/>
              <a:t>For each of the relevant headings (not</a:t>
            </a:r>
            <a:r>
              <a:rPr lang="en-GB" baseline="0" dirty="0"/>
              <a:t> every ISM will have exactly the same headings, and they may need to be localised to suit the purpose of the ISM) ask people in groups to discuss and note on post it notes every thing/ service/ team that operates at that point of the system. This may be community, or acute, or self referral, and so on. It is helpful to start with the parts of the map on the left of the ISM- information and self management, and work through to acute or unscheduled care. There will be services and teams that appear at multiple parts of the map. That is fine. The map should include both statutory and non public sector services. </a:t>
            </a:r>
            <a:endParaRPr lang="en-GB" dirty="0"/>
          </a:p>
          <a:p>
            <a:endParaRPr lang="en-GB" dirty="0"/>
          </a:p>
        </p:txBody>
      </p:sp>
      <p:sp>
        <p:nvSpPr>
          <p:cNvPr id="4" name="Slide Number Placeholder 3"/>
          <p:cNvSpPr>
            <a:spLocks noGrp="1"/>
          </p:cNvSpPr>
          <p:nvPr>
            <p:ph type="sldNum" sz="quarter" idx="5"/>
          </p:nvPr>
        </p:nvSpPr>
        <p:spPr/>
        <p:txBody>
          <a:bodyPr/>
          <a:lstStyle/>
          <a:p>
            <a:fld id="{6EFE83B7-278F-6545-9C62-E36EB068C003}" type="slidenum">
              <a:rPr lang="en-US" smtClean="0"/>
              <a:pPr/>
              <a:t>8</a:t>
            </a:fld>
            <a:endParaRPr lang="en-US"/>
          </a:p>
        </p:txBody>
      </p:sp>
    </p:spTree>
    <p:extLst>
      <p:ext uri="{BB962C8B-B14F-4D97-AF65-F5344CB8AC3E}">
        <p14:creationId xmlns:p14="http://schemas.microsoft.com/office/powerpoint/2010/main" val="3624898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this point, all the information about the reach and limitations of an ISM has been given. The session</a:t>
            </a:r>
            <a:r>
              <a:rPr lang="en-GB" baseline="0" dirty="0"/>
              <a:t> has got a clear aim and is now focused on developing the ISM itself. The </a:t>
            </a:r>
            <a:r>
              <a:rPr lang="en-GB" baseline="0" dirty="0" err="1"/>
              <a:t>groundrules</a:t>
            </a:r>
            <a:r>
              <a:rPr lang="en-GB" baseline="0" dirty="0"/>
              <a:t> outlined above all to help everyone participate and to ask people o understand that it is their contribution to this process which will make a difference to the ISM being as rich as possible. </a:t>
            </a:r>
          </a:p>
          <a:p>
            <a:r>
              <a:rPr lang="en-GB" baseline="0" dirty="0"/>
              <a:t>For each of the headings within the ISM break people into small groups and give them time- 20 to 30 minutes, to outline everything they feel belongs in that part of the system map. There will be services and teams who appear across multiple parts of the map. That is fine. The idea of the session is to create a map which represents how the system works currently. </a:t>
            </a:r>
            <a:endParaRPr lang="en-GB" dirty="0"/>
          </a:p>
        </p:txBody>
      </p:sp>
      <p:sp>
        <p:nvSpPr>
          <p:cNvPr id="4" name="Slide Number Placeholder 3"/>
          <p:cNvSpPr>
            <a:spLocks noGrp="1"/>
          </p:cNvSpPr>
          <p:nvPr>
            <p:ph type="sldNum" sz="quarter" idx="5"/>
          </p:nvPr>
        </p:nvSpPr>
        <p:spPr/>
        <p:txBody>
          <a:bodyPr/>
          <a:lstStyle/>
          <a:p>
            <a:fld id="{6EFE83B7-278F-6545-9C62-E36EB068C003}" type="slidenum">
              <a:rPr lang="en-US" smtClean="0"/>
              <a:pPr/>
              <a:t>9</a:t>
            </a:fld>
            <a:endParaRPr lang="en-US"/>
          </a:p>
        </p:txBody>
      </p:sp>
    </p:spTree>
    <p:extLst>
      <p:ext uri="{BB962C8B-B14F-4D97-AF65-F5344CB8AC3E}">
        <p14:creationId xmlns:p14="http://schemas.microsoft.com/office/powerpoint/2010/main" val="22972346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r="25361"/>
          <a:stretch/>
        </p:blipFill>
        <p:spPr>
          <a:xfrm>
            <a:off x="-1" y="-11691"/>
            <a:ext cx="6878783" cy="5184000"/>
          </a:xfrm>
          <a:prstGeom prst="rect">
            <a:avLst/>
          </a:prstGeom>
        </p:spPr>
      </p:pic>
    </p:spTree>
    <p:extLst>
      <p:ext uri="{BB962C8B-B14F-4D97-AF65-F5344CB8AC3E}">
        <p14:creationId xmlns:p14="http://schemas.microsoft.com/office/powerpoint/2010/main" val="3616448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20412" r="4646"/>
          <a:stretch/>
        </p:blipFill>
        <p:spPr>
          <a:xfrm>
            <a:off x="10758" y="0"/>
            <a:ext cx="6852621" cy="5143500"/>
          </a:xfrm>
          <a:prstGeom prst="rect">
            <a:avLst/>
          </a:prstGeom>
          <a:noFill/>
          <a:ln>
            <a:noFill/>
          </a:ln>
        </p:spPr>
      </p:pic>
    </p:spTree>
    <p:extLst>
      <p:ext uri="{BB962C8B-B14F-4D97-AF65-F5344CB8AC3E}">
        <p14:creationId xmlns:p14="http://schemas.microsoft.com/office/powerpoint/2010/main" val="4200654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59651BE-731E-B34C-A453-ED3D6197227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205818" y="4767263"/>
            <a:ext cx="406482" cy="273844"/>
          </a:xfrm>
        </p:spPr>
        <p:txBody>
          <a:bodyPr/>
          <a:lstStyle/>
          <a:p>
            <a:fld id="{059651BE-731E-B34C-A453-ED3D61972272}" type="slidenum">
              <a:rPr lang="en-US" smtClean="0"/>
              <a:pPr/>
              <a:t>‹#›</a:t>
            </a:fld>
            <a:endParaRPr lang="en-US" dirty="0"/>
          </a:p>
        </p:txBody>
      </p:sp>
      <p:sp>
        <p:nvSpPr>
          <p:cNvPr id="4" name="Title Placeholder 1"/>
          <p:cNvSpPr>
            <a:spLocks noGrp="1"/>
          </p:cNvSpPr>
          <p:nvPr>
            <p:ph type="title"/>
          </p:nvPr>
        </p:nvSpPr>
        <p:spPr>
          <a:xfrm>
            <a:off x="368300" y="315630"/>
            <a:ext cx="6121400" cy="375571"/>
          </a:xfrm>
          <a:prstGeom prst="rect">
            <a:avLst/>
          </a:prstGeom>
        </p:spPr>
        <p:txBody>
          <a:bodyPr vert="horz" lIns="0" tIns="0" rIns="0" bIns="0" rtlCol="0" anchor="ctr">
            <a:noAutofit/>
          </a:bodyPr>
          <a:lstStyle>
            <a:lvl1pPr>
              <a:defRPr sz="2400"/>
            </a:lvl1pPr>
          </a:lstStyle>
          <a:p>
            <a:r>
              <a:rPr lang="en-US" dirty="0"/>
              <a:t>Click to edit Master title style</a:t>
            </a:r>
          </a:p>
        </p:txBody>
      </p:sp>
      <p:sp>
        <p:nvSpPr>
          <p:cNvPr id="6" name="Picture Placeholder 5"/>
          <p:cNvSpPr>
            <a:spLocks noGrp="1"/>
          </p:cNvSpPr>
          <p:nvPr>
            <p:ph type="pic" sz="quarter" idx="11"/>
          </p:nvPr>
        </p:nvSpPr>
        <p:spPr>
          <a:xfrm>
            <a:off x="3929063" y="1266825"/>
            <a:ext cx="2560637" cy="3390900"/>
          </a:xfrm>
        </p:spPr>
        <p:txBody>
          <a:bodyPr anchor="ctr">
            <a:normAutofit/>
          </a:bodyPr>
          <a:lstStyle>
            <a:lvl1pPr marL="0" indent="0" algn="ctr">
              <a:buNone/>
              <a:defRPr sz="1200"/>
            </a:lvl1pPr>
          </a:lstStyle>
          <a:p>
            <a:endParaRPr lang="en-GB" dirty="0"/>
          </a:p>
        </p:txBody>
      </p:sp>
      <p:sp>
        <p:nvSpPr>
          <p:cNvPr id="8" name="Content Placeholder 7"/>
          <p:cNvSpPr>
            <a:spLocks noGrp="1"/>
          </p:cNvSpPr>
          <p:nvPr>
            <p:ph sz="quarter" idx="12"/>
          </p:nvPr>
        </p:nvSpPr>
        <p:spPr>
          <a:xfrm>
            <a:off x="360004" y="1266825"/>
            <a:ext cx="3412856" cy="3390900"/>
          </a:xfrm>
        </p:spPr>
        <p:txBody>
          <a:bodyPr>
            <a:noAutofit/>
          </a:bodyPr>
          <a:lstStyle>
            <a:lvl1pPr>
              <a:buClr>
                <a:schemeClr val="bg2"/>
              </a:buClr>
              <a:defRPr/>
            </a:lvl1pPr>
            <a:lvl2pPr>
              <a:buClr>
                <a:schemeClr val="bg2"/>
              </a:buClr>
              <a:defRPr/>
            </a:lvl2pPr>
            <a:lvl3pPr>
              <a:buClr>
                <a:schemeClr val="bg2"/>
              </a:buClr>
              <a:defRPr/>
            </a:lvl3pPr>
            <a:lvl4pPr>
              <a:buClr>
                <a:schemeClr val="bg2"/>
              </a:buClr>
              <a:defRPr/>
            </a:lvl4pPr>
            <a:lvl5pPr>
              <a:buClr>
                <a:schemeClr val="bg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7" name="Straight Connector 6"/>
          <p:cNvCxnSpPr/>
          <p:nvPr userDrawn="1"/>
        </p:nvCxnSpPr>
        <p:spPr>
          <a:xfrm>
            <a:off x="360004" y="864000"/>
            <a:ext cx="61200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638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Rectangle 4"/>
          <p:cNvSpPr/>
          <p:nvPr userDrawn="1"/>
        </p:nvSpPr>
        <p:spPr>
          <a:xfrm>
            <a:off x="0" y="1522"/>
            <a:ext cx="6858000" cy="86247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3" name="Slide Number Placeholder 2"/>
          <p:cNvSpPr>
            <a:spLocks noGrp="1"/>
          </p:cNvSpPr>
          <p:nvPr>
            <p:ph type="sldNum" sz="quarter" idx="10"/>
          </p:nvPr>
        </p:nvSpPr>
        <p:spPr>
          <a:xfrm>
            <a:off x="6165476" y="4767263"/>
            <a:ext cx="446824" cy="273844"/>
          </a:xfrm>
        </p:spPr>
        <p:txBody>
          <a:bodyPr/>
          <a:lstStyle/>
          <a:p>
            <a:fld id="{059651BE-731E-B34C-A453-ED3D61972272}" type="slidenum">
              <a:rPr lang="en-US" smtClean="0"/>
              <a:pPr/>
              <a:t>‹#›</a:t>
            </a:fld>
            <a:endParaRPr lang="en-US" dirty="0"/>
          </a:p>
        </p:txBody>
      </p:sp>
      <p:sp>
        <p:nvSpPr>
          <p:cNvPr id="4" name="Title Placeholder 1"/>
          <p:cNvSpPr>
            <a:spLocks noGrp="1"/>
          </p:cNvSpPr>
          <p:nvPr>
            <p:ph type="title"/>
          </p:nvPr>
        </p:nvSpPr>
        <p:spPr>
          <a:xfrm>
            <a:off x="368300" y="303213"/>
            <a:ext cx="6366600" cy="334196"/>
          </a:xfrm>
          <a:prstGeom prst="rect">
            <a:avLst/>
          </a:prstGeom>
        </p:spPr>
        <p:txBody>
          <a:bodyPr vert="horz" lIns="0" tIns="0" rIns="0" bIns="0" rtlCol="0" anchor="ctr">
            <a:noAutofit/>
          </a:bodyPr>
          <a:lstStyle>
            <a:lvl1pPr>
              <a:defRPr sz="2400">
                <a:solidFill>
                  <a:schemeClr val="bg1"/>
                </a:solidFill>
              </a:defRPr>
            </a:lvl1pPr>
          </a:lstStyle>
          <a:p>
            <a:r>
              <a:rPr lang="en-US" dirty="0"/>
              <a:t>Click to edit Master title style</a:t>
            </a:r>
          </a:p>
        </p:txBody>
      </p:sp>
      <p:sp>
        <p:nvSpPr>
          <p:cNvPr id="6" name="Picture Placeholder 5"/>
          <p:cNvSpPr>
            <a:spLocks noGrp="1"/>
          </p:cNvSpPr>
          <p:nvPr>
            <p:ph type="pic" sz="quarter" idx="11"/>
          </p:nvPr>
        </p:nvSpPr>
        <p:spPr>
          <a:xfrm>
            <a:off x="3929063" y="1266825"/>
            <a:ext cx="2560637" cy="3390900"/>
          </a:xfrm>
        </p:spPr>
        <p:txBody>
          <a:bodyPr anchor="ctr">
            <a:normAutofit/>
          </a:bodyPr>
          <a:lstStyle>
            <a:lvl1pPr marL="0" indent="0" algn="ctr">
              <a:buNone/>
              <a:defRPr sz="1200"/>
            </a:lvl1pPr>
          </a:lstStyle>
          <a:p>
            <a:endParaRPr lang="en-GB" dirty="0"/>
          </a:p>
        </p:txBody>
      </p:sp>
      <p:sp>
        <p:nvSpPr>
          <p:cNvPr id="8" name="Content Placeholder 7"/>
          <p:cNvSpPr>
            <a:spLocks noGrp="1"/>
          </p:cNvSpPr>
          <p:nvPr>
            <p:ph sz="quarter" idx="12"/>
          </p:nvPr>
        </p:nvSpPr>
        <p:spPr>
          <a:xfrm>
            <a:off x="368300" y="1266825"/>
            <a:ext cx="3412856" cy="3390900"/>
          </a:xfrm>
        </p:spPr>
        <p:txBody>
          <a:bodyPr>
            <a:noAutofit/>
          </a:bodyPr>
          <a:lstStyle>
            <a:lvl1pPr>
              <a:buClr>
                <a:schemeClr val="bg2"/>
              </a:buClr>
              <a:defRPr/>
            </a:lvl1pPr>
            <a:lvl2pPr>
              <a:buClr>
                <a:schemeClr val="bg2"/>
              </a:buClr>
              <a:defRPr/>
            </a:lvl2pPr>
            <a:lvl3pPr>
              <a:buClr>
                <a:schemeClr val="bg2"/>
              </a:buClr>
              <a:defRPr/>
            </a:lvl3pPr>
            <a:lvl4pPr>
              <a:buClr>
                <a:schemeClr val="bg2"/>
              </a:buClr>
              <a:defRPr/>
            </a:lvl4pPr>
            <a:lvl5pPr>
              <a:buClr>
                <a:schemeClr val="bg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327286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7600" y="315630"/>
            <a:ext cx="6366600" cy="375571"/>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245700" y="1113751"/>
            <a:ext cx="6358500" cy="3391575"/>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318000" y="4767263"/>
            <a:ext cx="294300" cy="273844"/>
          </a:xfrm>
          <a:prstGeom prst="rect">
            <a:avLst/>
          </a:prstGeom>
        </p:spPr>
        <p:txBody>
          <a:bodyPr vert="horz" lIns="91440" tIns="45720" rIns="91440" bIns="45720" rtlCol="0" anchor="ctr"/>
          <a:lstStyle>
            <a:lvl1pPr algn="r">
              <a:defRPr sz="900">
                <a:solidFill>
                  <a:srgbClr val="00A2E5"/>
                </a:solidFill>
              </a:defRPr>
            </a:lvl1pPr>
          </a:lstStyle>
          <a:p>
            <a:fld id="{059651BE-731E-B34C-A453-ED3D61972272}" type="slidenum">
              <a:rPr lang="en-US" smtClean="0"/>
              <a:pPr/>
              <a:t>‹#›</a:t>
            </a:fld>
            <a:endParaRPr lang="en-US" dirty="0"/>
          </a:p>
        </p:txBody>
      </p:sp>
    </p:spTree>
    <p:extLst>
      <p:ext uri="{BB962C8B-B14F-4D97-AF65-F5344CB8AC3E}">
        <p14:creationId xmlns:p14="http://schemas.microsoft.com/office/powerpoint/2010/main" val="1154669674"/>
      </p:ext>
    </p:extLst>
  </p:cSld>
  <p:clrMap bg1="lt1" tx1="dk1" bg2="lt2" tx2="dk2" accent1="accent1" accent2="accent2" accent3="accent3" accent4="accent4" accent5="accent5" accent6="accent6" hlink="hlink" folHlink="folHlink"/>
  <p:sldLayoutIdLst>
    <p:sldLayoutId id="2147483684" r:id="rId1"/>
    <p:sldLayoutId id="2147483691" r:id="rId2"/>
    <p:sldLayoutId id="2147483667" r:id="rId3"/>
  </p:sldLayoutIdLst>
  <p:txStyles>
    <p:titleStyle>
      <a:lvl1pPr algn="l" defTabSz="342900" rtl="0" eaLnBrk="1" latinLnBrk="0" hangingPunct="1">
        <a:spcBef>
          <a:spcPct val="0"/>
        </a:spcBef>
        <a:buNone/>
        <a:defRPr sz="2100" b="0" u="none" kern="1200">
          <a:solidFill>
            <a:srgbClr val="004685"/>
          </a:solidFill>
          <a:uFill>
            <a:solidFill>
              <a:srgbClr val="00A2E5"/>
            </a:solidFill>
          </a:uFill>
          <a:latin typeface="+mj-lt"/>
          <a:ea typeface="+mj-ea"/>
          <a:cs typeface="+mj-cs"/>
        </a:defRPr>
      </a:lvl1pPr>
    </p:titleStyle>
    <p:bodyStyle>
      <a:lvl1pPr marL="257175" indent="-257175" algn="l" defTabSz="342900" rtl="0" eaLnBrk="1" latinLnBrk="0" hangingPunct="1">
        <a:spcBef>
          <a:spcPct val="20000"/>
        </a:spcBef>
        <a:buFont typeface="Arial"/>
        <a:buChar char="•"/>
        <a:defRPr sz="1800" kern="1200">
          <a:solidFill>
            <a:srgbClr val="004685"/>
          </a:solidFill>
          <a:latin typeface="+mn-lt"/>
          <a:ea typeface="+mn-ea"/>
          <a:cs typeface="+mn-cs"/>
        </a:defRPr>
      </a:lvl1pPr>
      <a:lvl2pPr marL="557213" indent="-214313" algn="l" defTabSz="342900" rtl="0" eaLnBrk="1" latinLnBrk="0" hangingPunct="1">
        <a:spcBef>
          <a:spcPct val="20000"/>
        </a:spcBef>
        <a:buFont typeface="Arial"/>
        <a:buChar char="–"/>
        <a:defRPr sz="1500" kern="1200">
          <a:solidFill>
            <a:srgbClr val="004685"/>
          </a:solidFill>
          <a:latin typeface="+mn-lt"/>
          <a:ea typeface="+mn-ea"/>
          <a:cs typeface="+mn-cs"/>
        </a:defRPr>
      </a:lvl2pPr>
      <a:lvl3pPr marL="857250" indent="-171450" algn="l" defTabSz="342900" rtl="0" eaLnBrk="1" latinLnBrk="0" hangingPunct="1">
        <a:spcBef>
          <a:spcPct val="20000"/>
        </a:spcBef>
        <a:buFont typeface="Arial"/>
        <a:buChar char="•"/>
        <a:defRPr sz="1350" kern="1200">
          <a:solidFill>
            <a:srgbClr val="004685"/>
          </a:solidFill>
          <a:latin typeface="+mn-lt"/>
          <a:ea typeface="+mn-ea"/>
          <a:cs typeface="+mn-cs"/>
        </a:defRPr>
      </a:lvl3pPr>
      <a:lvl4pPr marL="1200150" indent="-171450" algn="l" defTabSz="342900" rtl="0" eaLnBrk="1" latinLnBrk="0" hangingPunct="1">
        <a:spcBef>
          <a:spcPct val="20000"/>
        </a:spcBef>
        <a:buFont typeface="Arial"/>
        <a:buChar char="–"/>
        <a:defRPr sz="1200" kern="1200">
          <a:solidFill>
            <a:srgbClr val="004685"/>
          </a:solidFill>
          <a:latin typeface="+mn-lt"/>
          <a:ea typeface="+mn-ea"/>
          <a:cs typeface="+mn-cs"/>
        </a:defRPr>
      </a:lvl4pPr>
      <a:lvl5pPr marL="1543050" indent="-171450" algn="l" defTabSz="342900" rtl="0" eaLnBrk="1" latinLnBrk="0" hangingPunct="1">
        <a:spcBef>
          <a:spcPct val="20000"/>
        </a:spcBef>
        <a:buFont typeface="Arial"/>
        <a:buChar char="»"/>
        <a:defRPr sz="1200" kern="1200">
          <a:solidFill>
            <a:srgbClr val="004685"/>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8300" y="315630"/>
            <a:ext cx="6366600" cy="375571"/>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368300" y="1113751"/>
            <a:ext cx="6358500" cy="3391575"/>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318000" y="4767263"/>
            <a:ext cx="294300" cy="273844"/>
          </a:xfrm>
          <a:prstGeom prst="rect">
            <a:avLst/>
          </a:prstGeom>
        </p:spPr>
        <p:txBody>
          <a:bodyPr vert="horz" lIns="91440" tIns="45720" rIns="91440" bIns="45720" rtlCol="0" anchor="ctr"/>
          <a:lstStyle>
            <a:lvl1pPr algn="r">
              <a:defRPr sz="900">
                <a:solidFill>
                  <a:srgbClr val="00A2E5"/>
                </a:solidFill>
              </a:defRPr>
            </a:lvl1pPr>
          </a:lstStyle>
          <a:p>
            <a:fld id="{059651BE-731E-B34C-A453-ED3D61972272}" type="slidenum">
              <a:rPr lang="en-US" smtClean="0"/>
              <a:pPr/>
              <a:t>‹#›</a:t>
            </a:fld>
            <a:endParaRPr lang="en-US" dirty="0"/>
          </a:p>
        </p:txBody>
      </p:sp>
    </p:spTree>
    <p:extLst>
      <p:ext uri="{BB962C8B-B14F-4D97-AF65-F5344CB8AC3E}">
        <p14:creationId xmlns:p14="http://schemas.microsoft.com/office/powerpoint/2010/main" val="967501855"/>
      </p:ext>
    </p:extLst>
  </p:cSld>
  <p:clrMap bg1="lt1" tx1="dk1" bg2="lt2" tx2="dk2" accent1="accent1" accent2="accent2" accent3="accent3" accent4="accent4" accent5="accent5" accent6="accent6" hlink="hlink" folHlink="folHlink"/>
  <p:sldLayoutIdLst>
    <p:sldLayoutId id="2147483688" r:id="rId1"/>
    <p:sldLayoutId id="2147483690" r:id="rId2"/>
  </p:sldLayoutIdLst>
  <p:txStyles>
    <p:titleStyle>
      <a:lvl1pPr algn="l" defTabSz="342900" rtl="0" eaLnBrk="1" latinLnBrk="0" hangingPunct="1">
        <a:spcBef>
          <a:spcPct val="0"/>
        </a:spcBef>
        <a:buNone/>
        <a:defRPr sz="2100" b="0" u="none" kern="1200">
          <a:solidFill>
            <a:srgbClr val="004685"/>
          </a:solidFill>
          <a:uFill>
            <a:solidFill>
              <a:srgbClr val="00A2E5"/>
            </a:solidFill>
          </a:uFill>
          <a:latin typeface="+mj-lt"/>
          <a:ea typeface="+mj-ea"/>
          <a:cs typeface="+mj-cs"/>
        </a:defRPr>
      </a:lvl1pPr>
    </p:titleStyle>
    <p:bodyStyle>
      <a:lvl1pPr marL="257175" indent="-257175" algn="l" defTabSz="342900" rtl="0" eaLnBrk="1" latinLnBrk="0" hangingPunct="1">
        <a:spcBef>
          <a:spcPct val="20000"/>
        </a:spcBef>
        <a:buFont typeface="Arial"/>
        <a:buChar char="•"/>
        <a:defRPr sz="1800" kern="1200">
          <a:solidFill>
            <a:srgbClr val="004685"/>
          </a:solidFill>
          <a:latin typeface="+mn-lt"/>
          <a:ea typeface="+mn-ea"/>
          <a:cs typeface="+mn-cs"/>
        </a:defRPr>
      </a:lvl1pPr>
      <a:lvl2pPr marL="557213" indent="-214313" algn="l" defTabSz="342900" rtl="0" eaLnBrk="1" latinLnBrk="0" hangingPunct="1">
        <a:spcBef>
          <a:spcPct val="20000"/>
        </a:spcBef>
        <a:buFont typeface="Arial"/>
        <a:buChar char="–"/>
        <a:defRPr sz="1500" kern="1200">
          <a:solidFill>
            <a:srgbClr val="004685"/>
          </a:solidFill>
          <a:latin typeface="+mn-lt"/>
          <a:ea typeface="+mn-ea"/>
          <a:cs typeface="+mn-cs"/>
        </a:defRPr>
      </a:lvl2pPr>
      <a:lvl3pPr marL="857250" indent="-171450" algn="l" defTabSz="342900" rtl="0" eaLnBrk="1" latinLnBrk="0" hangingPunct="1">
        <a:spcBef>
          <a:spcPct val="20000"/>
        </a:spcBef>
        <a:buFont typeface="Arial"/>
        <a:buChar char="•"/>
        <a:defRPr sz="1350" kern="1200">
          <a:solidFill>
            <a:srgbClr val="004685"/>
          </a:solidFill>
          <a:latin typeface="+mn-lt"/>
          <a:ea typeface="+mn-ea"/>
          <a:cs typeface="+mn-cs"/>
        </a:defRPr>
      </a:lvl3pPr>
      <a:lvl4pPr marL="1200150" indent="-171450" algn="l" defTabSz="342900" rtl="0" eaLnBrk="1" latinLnBrk="0" hangingPunct="1">
        <a:spcBef>
          <a:spcPct val="20000"/>
        </a:spcBef>
        <a:buFont typeface="Arial"/>
        <a:buChar char="–"/>
        <a:defRPr sz="1200" kern="1200">
          <a:solidFill>
            <a:srgbClr val="004685"/>
          </a:solidFill>
          <a:latin typeface="+mn-lt"/>
          <a:ea typeface="+mn-ea"/>
          <a:cs typeface="+mn-cs"/>
        </a:defRPr>
      </a:lvl4pPr>
      <a:lvl5pPr marL="1543050" indent="-171450" algn="l" defTabSz="342900" rtl="0" eaLnBrk="1" latinLnBrk="0" hangingPunct="1">
        <a:spcBef>
          <a:spcPct val="20000"/>
        </a:spcBef>
        <a:buFont typeface="Arial"/>
        <a:buChar char="»"/>
        <a:defRPr sz="1200" kern="1200">
          <a:solidFill>
            <a:srgbClr val="004685"/>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32" userDrawn="1">
          <p15:clr>
            <a:srgbClr val="F26B43"/>
          </p15:clr>
        </p15:guide>
        <p15:guide id="2" pos="4088" userDrawn="1">
          <p15:clr>
            <a:srgbClr val="F26B43"/>
          </p15:clr>
        </p15:guide>
        <p15:guide id="3" orient="horz" pos="191" userDrawn="1">
          <p15:clr>
            <a:srgbClr val="F26B43"/>
          </p15:clr>
        </p15:guide>
        <p15:guide id="4" orient="horz" pos="295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77506" y="1645898"/>
            <a:ext cx="5104620" cy="885317"/>
          </a:xfrm>
          <a:prstGeom prst="rect">
            <a:avLst/>
          </a:prstGeom>
        </p:spPr>
        <p:txBody>
          <a:bodyPr anchor="t" anchorCtr="0">
            <a:noAutofit/>
          </a:bodyPr>
          <a:lstStyle>
            <a:lvl1pPr algn="l" defTabSz="457200" rtl="0" eaLnBrk="1" latinLnBrk="0" hangingPunct="1">
              <a:lnSpc>
                <a:spcPct val="80000"/>
              </a:lnSpc>
              <a:spcBef>
                <a:spcPct val="0"/>
              </a:spcBef>
              <a:buNone/>
              <a:defRPr sz="4800" b="0" u="none" kern="1200" spc="-20" baseline="0">
                <a:solidFill>
                  <a:schemeClr val="bg1"/>
                </a:solidFill>
                <a:uFill>
                  <a:solidFill>
                    <a:srgbClr val="00A2E5"/>
                  </a:solidFill>
                </a:uFill>
                <a:latin typeface="+mj-lt"/>
                <a:ea typeface="+mj-ea"/>
                <a:cs typeface="+mj-cs"/>
              </a:defRPr>
            </a:lvl1pPr>
          </a:lstStyle>
          <a:p>
            <a:r>
              <a:rPr lang="en-GB" sz="3600" dirty="0"/>
              <a:t>Interconnected Systems Mapping: Session One </a:t>
            </a:r>
          </a:p>
          <a:p>
            <a:endParaRPr lang="en-GB" sz="3600"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68299" y="438752"/>
            <a:ext cx="2032441" cy="612000"/>
          </a:xfrm>
          <a:prstGeom prst="rect">
            <a:avLst/>
          </a:prstGeom>
        </p:spPr>
      </p:pic>
      <p:sp>
        <p:nvSpPr>
          <p:cNvPr id="13" name="Text Placeholder 9"/>
          <p:cNvSpPr txBox="1">
            <a:spLocks/>
          </p:cNvSpPr>
          <p:nvPr/>
        </p:nvSpPr>
        <p:spPr>
          <a:xfrm>
            <a:off x="277505" y="4400384"/>
            <a:ext cx="2348463" cy="307871"/>
          </a:xfrm>
          <a:prstGeom prst="rect">
            <a:avLst/>
          </a:prstGeom>
        </p:spPr>
        <p:txBody>
          <a:bodyPr>
            <a:noAutofit/>
          </a:bodyPr>
          <a:lstStyle>
            <a:lvl1pPr marL="0" indent="0" algn="l" defTabSz="457200" rtl="0" eaLnBrk="1" latinLnBrk="0" hangingPunct="1">
              <a:lnSpc>
                <a:spcPct val="90000"/>
              </a:lnSpc>
              <a:spcBef>
                <a:spcPts val="0"/>
              </a:spcBef>
              <a:buFont typeface="Arial"/>
              <a:buNone/>
              <a:defRPr sz="1400" kern="1200" baseline="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4685"/>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004685"/>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004685"/>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00468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100" dirty="0"/>
              <a:t>Supporting better quality health and social care for everyone in Scotland</a:t>
            </a:r>
            <a:endParaRPr lang="en-GB" sz="1100" dirty="0"/>
          </a:p>
        </p:txBody>
      </p:sp>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98629" y="4306020"/>
            <a:ext cx="600865" cy="396000"/>
          </a:xfrm>
          <a:prstGeom prst="rect">
            <a:avLst/>
          </a:prstGeom>
        </p:spPr>
      </p:pic>
    </p:spTree>
    <p:extLst>
      <p:ext uri="{BB962C8B-B14F-4D97-AF65-F5344CB8AC3E}">
        <p14:creationId xmlns:p14="http://schemas.microsoft.com/office/powerpoint/2010/main" val="758737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dirty="0"/>
              <a:t>Session Two</a:t>
            </a:r>
          </a:p>
        </p:txBody>
      </p:sp>
      <p:sp>
        <p:nvSpPr>
          <p:cNvPr id="2" name="Content Placeholder 3">
            <a:extLst>
              <a:ext uri="{FF2B5EF4-FFF2-40B4-BE49-F238E27FC236}">
                <a16:creationId xmlns:a16="http://schemas.microsoft.com/office/drawing/2014/main" id="{A0F3B56B-1771-A100-8550-76484A24E678}"/>
              </a:ext>
            </a:extLst>
          </p:cNvPr>
          <p:cNvSpPr>
            <a:spLocks noGrp="1"/>
          </p:cNvSpPr>
          <p:nvPr>
            <p:ph sz="quarter" idx="12"/>
          </p:nvPr>
        </p:nvSpPr>
        <p:spPr>
          <a:xfrm>
            <a:off x="245700" y="1173162"/>
            <a:ext cx="6366600" cy="3876675"/>
          </a:xfrm>
        </p:spPr>
        <p:txBody>
          <a:bodyPr/>
          <a:lstStyle/>
          <a:p>
            <a:r>
              <a:rPr lang="en-GB" dirty="0"/>
              <a:t>We will reflect back the data and information from today</a:t>
            </a:r>
          </a:p>
          <a:p>
            <a:endParaRPr lang="en-GB" dirty="0"/>
          </a:p>
          <a:p>
            <a:r>
              <a:rPr lang="en-GB" dirty="0"/>
              <a:t>Discuss the connections between services </a:t>
            </a:r>
          </a:p>
          <a:p>
            <a:endParaRPr lang="en-GB" dirty="0"/>
          </a:p>
          <a:p>
            <a:r>
              <a:rPr lang="en-GB" dirty="0"/>
              <a:t>Highlight additional access criteria </a:t>
            </a:r>
          </a:p>
          <a:p>
            <a:endParaRPr lang="en-GB" dirty="0"/>
          </a:p>
          <a:p>
            <a:r>
              <a:rPr lang="en-GB" dirty="0"/>
              <a:t>Discuss initial reflections</a:t>
            </a:r>
          </a:p>
          <a:p>
            <a:endParaRPr lang="en-GB" dirty="0"/>
          </a:p>
          <a:p>
            <a:pPr marL="0" indent="0">
              <a:buNone/>
            </a:pPr>
            <a:endParaRPr lang="en-GB" dirty="0"/>
          </a:p>
        </p:txBody>
      </p:sp>
    </p:spTree>
    <p:extLst>
      <p:ext uri="{BB962C8B-B14F-4D97-AF65-F5344CB8AC3E}">
        <p14:creationId xmlns:p14="http://schemas.microsoft.com/office/powerpoint/2010/main" val="2922366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dirty="0"/>
              <a:t>Keep in touch</a:t>
            </a:r>
          </a:p>
        </p:txBody>
      </p:sp>
      <p:sp>
        <p:nvSpPr>
          <p:cNvPr id="11" name="Content Placeholder 10"/>
          <p:cNvSpPr>
            <a:spLocks noGrp="1"/>
          </p:cNvSpPr>
          <p:nvPr>
            <p:ph sz="quarter" idx="12"/>
          </p:nvPr>
        </p:nvSpPr>
        <p:spPr>
          <a:xfrm>
            <a:off x="368300" y="1267200"/>
            <a:ext cx="4755881" cy="2543175"/>
          </a:xfrm>
        </p:spPr>
        <p:txBody>
          <a:bodyPr>
            <a:noAutofit/>
          </a:bodyPr>
          <a:lstStyle/>
          <a:p>
            <a:pPr marL="0" indent="0">
              <a:lnSpc>
                <a:spcPct val="110000"/>
              </a:lnSpc>
              <a:spcBef>
                <a:spcPts val="225"/>
              </a:spcBef>
              <a:spcAft>
                <a:spcPts val="225"/>
              </a:spcAft>
              <a:buNone/>
            </a:pPr>
            <a:r>
              <a:rPr lang="en-GB" dirty="0">
                <a:solidFill>
                  <a:schemeClr val="bg2"/>
                </a:solidFill>
              </a:rPr>
              <a:t>Twitter: </a:t>
            </a:r>
            <a:r>
              <a:rPr lang="en-GB" dirty="0"/>
              <a:t>@</a:t>
            </a:r>
            <a:r>
              <a:rPr lang="en-GB" dirty="0" err="1"/>
              <a:t>online_his</a:t>
            </a:r>
            <a:endParaRPr lang="en-GB" dirty="0"/>
          </a:p>
          <a:p>
            <a:pPr marL="0" indent="0">
              <a:lnSpc>
                <a:spcPct val="110000"/>
              </a:lnSpc>
              <a:spcBef>
                <a:spcPts val="225"/>
              </a:spcBef>
              <a:spcAft>
                <a:spcPts val="225"/>
              </a:spcAft>
              <a:buNone/>
            </a:pPr>
            <a:r>
              <a:rPr lang="en-GB" dirty="0">
                <a:solidFill>
                  <a:schemeClr val="bg2"/>
                </a:solidFill>
              </a:rPr>
              <a:t>Email: </a:t>
            </a:r>
            <a:r>
              <a:rPr lang="en-GB" dirty="0" err="1"/>
              <a:t>comments.his@nhs.scot</a:t>
            </a:r>
            <a:endParaRPr lang="en-GB" dirty="0"/>
          </a:p>
          <a:p>
            <a:pPr marL="0" indent="0">
              <a:lnSpc>
                <a:spcPct val="110000"/>
              </a:lnSpc>
              <a:spcBef>
                <a:spcPts val="225"/>
              </a:spcBef>
              <a:spcAft>
                <a:spcPts val="225"/>
              </a:spcAft>
              <a:buNone/>
            </a:pPr>
            <a:r>
              <a:rPr lang="en-GB" dirty="0">
                <a:solidFill>
                  <a:schemeClr val="bg2"/>
                </a:solidFill>
              </a:rPr>
              <a:t>Web: </a:t>
            </a:r>
            <a:r>
              <a:rPr lang="en-GB" dirty="0"/>
              <a:t>healthcareimprovementscotland.org</a:t>
            </a:r>
          </a:p>
          <a:p>
            <a:pPr marL="0" indent="0">
              <a:lnSpc>
                <a:spcPct val="110000"/>
              </a:lnSpc>
              <a:spcBef>
                <a:spcPts val="225"/>
              </a:spcBef>
              <a:spcAft>
                <a:spcPts val="225"/>
              </a:spcAft>
              <a:buNone/>
            </a:pPr>
            <a:r>
              <a:rPr lang="en-GB" dirty="0">
                <a:solidFill>
                  <a:schemeClr val="bg2"/>
                </a:solidFill>
              </a:rPr>
              <a:t>Blog: </a:t>
            </a:r>
            <a:r>
              <a:rPr lang="en-GB" dirty="0"/>
              <a:t>blog.healthcareimprovementscotland.org</a:t>
            </a:r>
          </a:p>
        </p:txBody>
      </p:sp>
      <p:sp>
        <p:nvSpPr>
          <p:cNvPr id="6" name="Text Placeholder 9"/>
          <p:cNvSpPr txBox="1">
            <a:spLocks/>
          </p:cNvSpPr>
          <p:nvPr/>
        </p:nvSpPr>
        <p:spPr>
          <a:xfrm>
            <a:off x="277200" y="4518000"/>
            <a:ext cx="4314163" cy="307871"/>
          </a:xfrm>
          <a:prstGeom prst="rect">
            <a:avLst/>
          </a:prstGeom>
        </p:spPr>
        <p:txBody>
          <a:bodyPr>
            <a:noAutofit/>
          </a:bodyPr>
          <a:lstStyle>
            <a:lvl1pPr marL="0" indent="0" algn="l" defTabSz="457200" rtl="0" eaLnBrk="1" latinLnBrk="0" hangingPunct="1">
              <a:lnSpc>
                <a:spcPct val="90000"/>
              </a:lnSpc>
              <a:spcBef>
                <a:spcPts val="0"/>
              </a:spcBef>
              <a:buFont typeface="Arial"/>
              <a:buNone/>
              <a:defRPr sz="1400" kern="1200" baseline="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4685"/>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004685"/>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004685"/>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00468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100" dirty="0">
                <a:solidFill>
                  <a:schemeClr val="bg2"/>
                </a:solidFill>
              </a:rPr>
              <a:t>Supporting better quality health and social care for everyone in Scotland</a:t>
            </a:r>
            <a:endParaRPr lang="en-GB" sz="1100" dirty="0">
              <a:solidFill>
                <a:schemeClr val="bg2"/>
              </a:solidFill>
            </a:endParaRPr>
          </a:p>
        </p:txBody>
      </p:sp>
    </p:spTree>
    <p:extLst>
      <p:ext uri="{BB962C8B-B14F-4D97-AF65-F5344CB8AC3E}">
        <p14:creationId xmlns:p14="http://schemas.microsoft.com/office/powerpoint/2010/main" val="4168873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dirty="0"/>
              <a:t>Agenda</a:t>
            </a:r>
          </a:p>
        </p:txBody>
      </p:sp>
      <p:graphicFrame>
        <p:nvGraphicFramePr>
          <p:cNvPr id="5" name="Content Placeholder 2">
            <a:extLst>
              <a:ext uri="{FF2B5EF4-FFF2-40B4-BE49-F238E27FC236}">
                <a16:creationId xmlns:a16="http://schemas.microsoft.com/office/drawing/2014/main" id="{27636B44-8C3A-0D34-E66D-3F0FC28067A5}"/>
              </a:ext>
            </a:extLst>
          </p:cNvPr>
          <p:cNvGraphicFramePr>
            <a:graphicFrameLocks/>
          </p:cNvGraphicFramePr>
          <p:nvPr>
            <p:extLst>
              <p:ext uri="{D42A27DB-BD31-4B8C-83A1-F6EECF244321}">
                <p14:modId xmlns:p14="http://schemas.microsoft.com/office/powerpoint/2010/main" val="4030828088"/>
              </p:ext>
            </p:extLst>
          </p:nvPr>
        </p:nvGraphicFramePr>
        <p:xfrm>
          <a:off x="360975" y="1217531"/>
          <a:ext cx="6136050" cy="3308206"/>
        </p:xfrm>
        <a:graphic>
          <a:graphicData uri="http://schemas.openxmlformats.org/drawingml/2006/table">
            <a:tbl>
              <a:tblPr firstRow="1" firstCol="1" bandRow="1">
                <a:tableStyleId>{5C22544A-7EE6-4342-B048-85BDC9FD1C3A}</a:tableStyleId>
              </a:tblPr>
              <a:tblGrid>
                <a:gridCol w="1261094">
                  <a:extLst>
                    <a:ext uri="{9D8B030D-6E8A-4147-A177-3AD203B41FA5}">
                      <a16:colId xmlns:a16="http://schemas.microsoft.com/office/drawing/2014/main" val="1011267063"/>
                    </a:ext>
                  </a:extLst>
                </a:gridCol>
                <a:gridCol w="4874956">
                  <a:extLst>
                    <a:ext uri="{9D8B030D-6E8A-4147-A177-3AD203B41FA5}">
                      <a16:colId xmlns:a16="http://schemas.microsoft.com/office/drawing/2014/main" val="1286985656"/>
                    </a:ext>
                  </a:extLst>
                </a:gridCol>
              </a:tblGrid>
              <a:tr h="377095">
                <a:tc>
                  <a:txBody>
                    <a:bodyPr/>
                    <a:lstStyle/>
                    <a:p>
                      <a:pPr algn="ctr">
                        <a:lnSpc>
                          <a:spcPct val="107000"/>
                        </a:lnSpc>
                        <a:spcAft>
                          <a:spcPts val="0"/>
                        </a:spcAft>
                      </a:pPr>
                      <a:r>
                        <a:rPr lang="en-GB" sz="2000" dirty="0">
                          <a:effectLst/>
                        </a:rPr>
                        <a:t>Time</a:t>
                      </a:r>
                      <a:endParaRPr lang="en-GB" sz="2000" dirty="0">
                        <a:solidFill>
                          <a:srgbClr val="2F2E2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dirty="0">
                          <a:effectLst/>
                        </a:rPr>
                        <a:t>Title</a:t>
                      </a:r>
                      <a:endParaRPr lang="en-GB" sz="2000" dirty="0">
                        <a:solidFill>
                          <a:srgbClr val="2F2E2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65774157"/>
                  </a:ext>
                </a:extLst>
              </a:tr>
              <a:tr h="510028">
                <a:tc>
                  <a:txBody>
                    <a:bodyPr/>
                    <a:lstStyle/>
                    <a:p>
                      <a:pPr algn="ctr">
                        <a:spcAft>
                          <a:spcPts val="0"/>
                        </a:spcAft>
                      </a:pPr>
                      <a:r>
                        <a:rPr lang="en-GB" sz="2000">
                          <a:effectLst/>
                        </a:rPr>
                        <a:t>15mins</a:t>
                      </a:r>
                      <a:endParaRPr lang="en-GB" sz="20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2000" dirty="0">
                          <a:effectLst/>
                        </a:rPr>
                        <a:t>Welcome and Introduction</a:t>
                      </a:r>
                    </a:p>
                  </a:txBody>
                  <a:tcPr marL="68580" marR="68580" marT="0" marB="0" anchor="ctr"/>
                </a:tc>
                <a:extLst>
                  <a:ext uri="{0D108BD9-81ED-4DB2-BD59-A6C34878D82A}">
                    <a16:rowId xmlns:a16="http://schemas.microsoft.com/office/drawing/2014/main" val="2344386386"/>
                  </a:ext>
                </a:extLst>
              </a:tr>
              <a:tr h="579281">
                <a:tc>
                  <a:txBody>
                    <a:bodyPr/>
                    <a:lstStyle/>
                    <a:p>
                      <a:pPr algn="ctr">
                        <a:spcAft>
                          <a:spcPts val="0"/>
                        </a:spcAft>
                      </a:pPr>
                      <a:r>
                        <a:rPr lang="en-GB" sz="2000">
                          <a:effectLst/>
                        </a:rPr>
                        <a:t>15mins</a:t>
                      </a:r>
                      <a:endParaRPr lang="en-GB" sz="20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2000" dirty="0">
                          <a:effectLst/>
                        </a:rPr>
                        <a:t>Purpose of an Interconnected System Map (ISM)</a:t>
                      </a:r>
                    </a:p>
                  </a:txBody>
                  <a:tcPr marL="68580" marR="68580" marT="0" marB="0" anchor="ctr"/>
                </a:tc>
                <a:extLst>
                  <a:ext uri="{0D108BD9-81ED-4DB2-BD59-A6C34878D82A}">
                    <a16:rowId xmlns:a16="http://schemas.microsoft.com/office/drawing/2014/main" val="934809370"/>
                  </a:ext>
                </a:extLst>
              </a:tr>
              <a:tr h="524497">
                <a:tc>
                  <a:txBody>
                    <a:bodyPr/>
                    <a:lstStyle/>
                    <a:p>
                      <a:pPr algn="ctr">
                        <a:spcAft>
                          <a:spcPts val="0"/>
                        </a:spcAft>
                      </a:pPr>
                      <a:r>
                        <a:rPr lang="en-GB" sz="2000">
                          <a:effectLst/>
                        </a:rPr>
                        <a:t>30mins</a:t>
                      </a:r>
                      <a:endParaRPr lang="en-GB" sz="20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2000" dirty="0">
                          <a:effectLst/>
                        </a:rPr>
                        <a:t>Developing the ISM: Part One</a:t>
                      </a:r>
                      <a:endParaRPr lang="en-GB" sz="2000" dirty="0">
                        <a:solidFill>
                          <a:srgbClr val="2F2E2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32394284"/>
                  </a:ext>
                </a:extLst>
              </a:tr>
              <a:tr h="368956">
                <a:tc>
                  <a:txBody>
                    <a:bodyPr/>
                    <a:lstStyle/>
                    <a:p>
                      <a:pPr algn="ctr">
                        <a:lnSpc>
                          <a:spcPct val="107000"/>
                        </a:lnSpc>
                        <a:spcAft>
                          <a:spcPts val="0"/>
                        </a:spcAft>
                      </a:pPr>
                      <a:r>
                        <a:rPr lang="en-GB" sz="2000">
                          <a:effectLst/>
                        </a:rPr>
                        <a:t>15mins</a:t>
                      </a:r>
                      <a:endParaRPr lang="en-GB" sz="2000">
                        <a:solidFill>
                          <a:srgbClr val="2F2E2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a:effectLst/>
                        </a:rPr>
                        <a:t>Comfort Break </a:t>
                      </a:r>
                      <a:endParaRPr lang="en-GB" sz="2000">
                        <a:solidFill>
                          <a:srgbClr val="2F2E2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52689509"/>
                  </a:ext>
                </a:extLst>
              </a:tr>
              <a:tr h="444918">
                <a:tc>
                  <a:txBody>
                    <a:bodyPr/>
                    <a:lstStyle/>
                    <a:p>
                      <a:pPr algn="ctr">
                        <a:spcAft>
                          <a:spcPts val="0"/>
                        </a:spcAft>
                      </a:pPr>
                      <a:r>
                        <a:rPr lang="en-GB" sz="2000">
                          <a:effectLst/>
                        </a:rPr>
                        <a:t>45mins</a:t>
                      </a:r>
                      <a:endParaRPr lang="en-GB" sz="20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2000">
                          <a:effectLst/>
                        </a:rPr>
                        <a:t>Developing the ISM: Part Two</a:t>
                      </a:r>
                      <a:endParaRPr lang="en-GB" sz="2000">
                        <a:solidFill>
                          <a:srgbClr val="2F2E2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43276180"/>
                  </a:ext>
                </a:extLst>
              </a:tr>
              <a:tr h="444918">
                <a:tc>
                  <a:txBody>
                    <a:bodyPr/>
                    <a:lstStyle/>
                    <a:p>
                      <a:pPr marL="457200" indent="-180340" algn="ctr">
                        <a:lnSpc>
                          <a:spcPct val="120000"/>
                        </a:lnSpc>
                        <a:spcBef>
                          <a:spcPts val="240"/>
                        </a:spcBef>
                        <a:spcAft>
                          <a:spcPts val="0"/>
                        </a:spcAft>
                      </a:pPr>
                      <a:r>
                        <a:rPr lang="en-US" sz="2000">
                          <a:effectLst/>
                        </a:rPr>
                        <a:t> </a:t>
                      </a:r>
                      <a:endParaRPr lang="en-GB" sz="2000">
                        <a:solidFill>
                          <a:srgbClr val="2F2E2F"/>
                        </a:solidFill>
                        <a:effectLst/>
                        <a:latin typeface="Calibri" panose="020F0502020204030204" pitchFamily="34" charset="0"/>
                        <a:ea typeface="ClanPro-News"/>
                        <a:cs typeface="ClanPro-News"/>
                      </a:endParaRPr>
                    </a:p>
                  </a:txBody>
                  <a:tcPr marL="68580" marR="68580" marT="0" marB="0" anchor="ctr"/>
                </a:tc>
                <a:tc>
                  <a:txBody>
                    <a:bodyPr/>
                    <a:lstStyle/>
                    <a:p>
                      <a:pPr algn="l">
                        <a:lnSpc>
                          <a:spcPct val="107000"/>
                        </a:lnSpc>
                        <a:spcAft>
                          <a:spcPts val="0"/>
                        </a:spcAft>
                      </a:pPr>
                      <a:r>
                        <a:rPr lang="en-GB" sz="2000" dirty="0">
                          <a:effectLst/>
                        </a:rPr>
                        <a:t>Next Steps and Close</a:t>
                      </a:r>
                      <a:endParaRPr lang="en-GB" sz="2000" dirty="0">
                        <a:solidFill>
                          <a:srgbClr val="2F2E2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33475755"/>
                  </a:ext>
                </a:extLst>
              </a:tr>
            </a:tbl>
          </a:graphicData>
        </a:graphic>
      </p:graphicFrame>
    </p:spTree>
    <p:extLst>
      <p:ext uri="{BB962C8B-B14F-4D97-AF65-F5344CB8AC3E}">
        <p14:creationId xmlns:p14="http://schemas.microsoft.com/office/powerpoint/2010/main" val="1010056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dirty="0"/>
              <a:t>Purpose of an ISM</a:t>
            </a:r>
          </a:p>
        </p:txBody>
      </p:sp>
      <p:sp>
        <p:nvSpPr>
          <p:cNvPr id="4" name="Content Placeholder 3">
            <a:extLst>
              <a:ext uri="{FF2B5EF4-FFF2-40B4-BE49-F238E27FC236}">
                <a16:creationId xmlns:a16="http://schemas.microsoft.com/office/drawing/2014/main" id="{FA052355-147F-BEA8-D672-20D5F7F71D9D}"/>
              </a:ext>
            </a:extLst>
          </p:cNvPr>
          <p:cNvSpPr>
            <a:spLocks noGrp="1"/>
          </p:cNvSpPr>
          <p:nvPr>
            <p:ph sz="quarter" idx="12"/>
          </p:nvPr>
        </p:nvSpPr>
        <p:spPr>
          <a:xfrm>
            <a:off x="368300" y="1266825"/>
            <a:ext cx="6280150" cy="3390900"/>
          </a:xfrm>
        </p:spPr>
        <p:txBody>
          <a:bodyPr/>
          <a:lstStyle/>
          <a:p>
            <a:r>
              <a:rPr lang="en-GB" dirty="0"/>
              <a:t>To deliver a visual overview of an integrated health, social care and community system</a:t>
            </a:r>
          </a:p>
          <a:p>
            <a:r>
              <a:rPr lang="en-GB" dirty="0"/>
              <a:t>Once completed, can be considered for what insights it offers around the interconnectedness of the system.</a:t>
            </a:r>
          </a:p>
          <a:p>
            <a:r>
              <a:rPr lang="en-GB" dirty="0"/>
              <a:t>Help provide an understanding of the flow of demand on the health and social care system, indicate focus areas for further improvement work, and enable informed strategic decision-making.</a:t>
            </a:r>
          </a:p>
          <a:p>
            <a:endParaRPr lang="en-GB" dirty="0"/>
          </a:p>
          <a:p>
            <a:pPr marL="0" indent="0">
              <a:buNone/>
            </a:pPr>
            <a:endParaRPr lang="en-GB" dirty="0"/>
          </a:p>
        </p:txBody>
      </p:sp>
    </p:spTree>
    <p:extLst>
      <p:ext uri="{BB962C8B-B14F-4D97-AF65-F5344CB8AC3E}">
        <p14:creationId xmlns:p14="http://schemas.microsoft.com/office/powerpoint/2010/main" val="2794710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dirty="0"/>
              <a:t>Example ISM</a:t>
            </a:r>
          </a:p>
        </p:txBody>
      </p:sp>
      <p:pic>
        <p:nvPicPr>
          <p:cNvPr id="2" name="Picture 1">
            <a:extLst>
              <a:ext uri="{FF2B5EF4-FFF2-40B4-BE49-F238E27FC236}">
                <a16:creationId xmlns:a16="http://schemas.microsoft.com/office/drawing/2014/main" id="{25A9335F-0576-47F6-AE71-C87B11373217}"/>
              </a:ext>
            </a:extLst>
          </p:cNvPr>
          <p:cNvPicPr>
            <a:picLocks noChangeAspect="1"/>
          </p:cNvPicPr>
          <p:nvPr/>
        </p:nvPicPr>
        <p:blipFill>
          <a:blip r:embed="rId3"/>
          <a:stretch>
            <a:fillRect/>
          </a:stretch>
        </p:blipFill>
        <p:spPr>
          <a:xfrm>
            <a:off x="587277" y="893763"/>
            <a:ext cx="5683445" cy="4249737"/>
          </a:xfrm>
          <a:prstGeom prst="rect">
            <a:avLst/>
          </a:prstGeom>
        </p:spPr>
      </p:pic>
    </p:spTree>
    <p:extLst>
      <p:ext uri="{BB962C8B-B14F-4D97-AF65-F5344CB8AC3E}">
        <p14:creationId xmlns:p14="http://schemas.microsoft.com/office/powerpoint/2010/main" val="3853210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dirty="0"/>
              <a:t>What an ISM Can Do</a:t>
            </a:r>
          </a:p>
        </p:txBody>
      </p:sp>
      <p:graphicFrame>
        <p:nvGraphicFramePr>
          <p:cNvPr id="5" name="Diagram 4">
            <a:extLst>
              <a:ext uri="{FF2B5EF4-FFF2-40B4-BE49-F238E27FC236}">
                <a16:creationId xmlns:a16="http://schemas.microsoft.com/office/drawing/2014/main" id="{652BDE26-DEF4-8E2D-1818-FB7C5C4EDDCD}"/>
              </a:ext>
            </a:extLst>
          </p:cNvPr>
          <p:cNvGraphicFramePr/>
          <p:nvPr>
            <p:extLst>
              <p:ext uri="{D42A27DB-BD31-4B8C-83A1-F6EECF244321}">
                <p14:modId xmlns:p14="http://schemas.microsoft.com/office/powerpoint/2010/main" val="1515719909"/>
              </p:ext>
            </p:extLst>
          </p:nvPr>
        </p:nvGraphicFramePr>
        <p:xfrm>
          <a:off x="123100" y="604076"/>
          <a:ext cx="6639650" cy="43981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5119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dirty="0"/>
              <a:t>What an ISM Doesn’t Do</a:t>
            </a:r>
          </a:p>
        </p:txBody>
      </p:sp>
      <p:graphicFrame>
        <p:nvGraphicFramePr>
          <p:cNvPr id="2" name="Diagram 1">
            <a:extLst>
              <a:ext uri="{FF2B5EF4-FFF2-40B4-BE49-F238E27FC236}">
                <a16:creationId xmlns:a16="http://schemas.microsoft.com/office/drawing/2014/main" id="{8F0ACC7C-F0D3-C8C2-F34C-AA3E2DB395F2}"/>
              </a:ext>
            </a:extLst>
          </p:cNvPr>
          <p:cNvGraphicFramePr/>
          <p:nvPr>
            <p:extLst>
              <p:ext uri="{D42A27DB-BD31-4B8C-83A1-F6EECF244321}">
                <p14:modId xmlns:p14="http://schemas.microsoft.com/office/powerpoint/2010/main" val="2053885619"/>
              </p:ext>
            </p:extLst>
          </p:nvPr>
        </p:nvGraphicFramePr>
        <p:xfrm>
          <a:off x="166687" y="951259"/>
          <a:ext cx="6524625" cy="38017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4134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dirty="0"/>
              <a:t>Developing an ISM</a:t>
            </a:r>
          </a:p>
        </p:txBody>
      </p:sp>
      <p:sp>
        <p:nvSpPr>
          <p:cNvPr id="3" name="Content Placeholder 3">
            <a:extLst>
              <a:ext uri="{FF2B5EF4-FFF2-40B4-BE49-F238E27FC236}">
                <a16:creationId xmlns:a16="http://schemas.microsoft.com/office/drawing/2014/main" id="{DC687372-CC16-EEF8-7830-320571D030C5}"/>
              </a:ext>
            </a:extLst>
          </p:cNvPr>
          <p:cNvSpPr>
            <a:spLocks noGrp="1"/>
          </p:cNvSpPr>
          <p:nvPr>
            <p:ph sz="quarter" idx="12"/>
          </p:nvPr>
        </p:nvSpPr>
        <p:spPr>
          <a:xfrm>
            <a:off x="368300" y="1266824"/>
            <a:ext cx="6366600" cy="3876675"/>
          </a:xfrm>
        </p:spPr>
        <p:txBody>
          <a:bodyPr/>
          <a:lstStyle/>
          <a:p>
            <a:r>
              <a:rPr lang="en-GB" dirty="0"/>
              <a:t>What we’ll work through today</a:t>
            </a:r>
          </a:p>
          <a:p>
            <a:pPr lvl="1"/>
            <a:r>
              <a:rPr lang="en-GB" dirty="0"/>
              <a:t>Each of the headings</a:t>
            </a:r>
          </a:p>
          <a:p>
            <a:pPr lvl="1"/>
            <a:r>
              <a:rPr lang="en-GB" dirty="0"/>
              <a:t>Information to note for each service:</a:t>
            </a:r>
          </a:p>
          <a:p>
            <a:pPr lvl="2"/>
            <a:r>
              <a:rPr lang="en-GB" dirty="0"/>
              <a:t>Access (direct access, referral)</a:t>
            </a:r>
          </a:p>
          <a:p>
            <a:pPr lvl="2"/>
            <a:r>
              <a:rPr lang="en-GB" dirty="0"/>
              <a:t>Who provides it</a:t>
            </a:r>
          </a:p>
          <a:p>
            <a:pPr lvl="2"/>
            <a:r>
              <a:rPr lang="en-GB" dirty="0"/>
              <a:t>Scheduled/Unscheduled</a:t>
            </a:r>
          </a:p>
          <a:p>
            <a:pPr marL="685800" lvl="2" indent="0">
              <a:buNone/>
            </a:pPr>
            <a:endParaRPr lang="en-GB" dirty="0"/>
          </a:p>
          <a:p>
            <a:r>
              <a:rPr lang="en-GB" dirty="0"/>
              <a:t>Expectations of everyone today</a:t>
            </a:r>
          </a:p>
          <a:p>
            <a:pPr lvl="1"/>
            <a:r>
              <a:rPr lang="en-GB" dirty="0"/>
              <a:t>Focus on how things are, not how they should be</a:t>
            </a:r>
          </a:p>
          <a:p>
            <a:pPr lvl="1"/>
            <a:r>
              <a:rPr lang="en-GB" dirty="0"/>
              <a:t>Question / challenge</a:t>
            </a:r>
          </a:p>
          <a:p>
            <a:endParaRPr lang="en-GB" dirty="0"/>
          </a:p>
          <a:p>
            <a:pPr marL="0" indent="0">
              <a:buNone/>
            </a:pPr>
            <a:endParaRPr lang="en-GB" dirty="0"/>
          </a:p>
        </p:txBody>
      </p:sp>
    </p:spTree>
    <p:extLst>
      <p:ext uri="{BB962C8B-B14F-4D97-AF65-F5344CB8AC3E}">
        <p14:creationId xmlns:p14="http://schemas.microsoft.com/office/powerpoint/2010/main" val="2964685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27DAE9-0EA0-AF44-9FFE-E3891E7206A5}"/>
              </a:ext>
            </a:extLst>
          </p:cNvPr>
          <p:cNvPicPr>
            <a:picLocks noChangeAspect="1"/>
          </p:cNvPicPr>
          <p:nvPr/>
        </p:nvPicPr>
        <p:blipFill>
          <a:blip r:embed="rId3"/>
          <a:stretch>
            <a:fillRect/>
          </a:stretch>
        </p:blipFill>
        <p:spPr>
          <a:xfrm>
            <a:off x="108787" y="581024"/>
            <a:ext cx="6665026" cy="4562476"/>
          </a:xfrm>
          <a:prstGeom prst="rect">
            <a:avLst/>
          </a:prstGeom>
        </p:spPr>
      </p:pic>
      <p:sp>
        <p:nvSpPr>
          <p:cNvPr id="3" name="TextBox 2">
            <a:extLst>
              <a:ext uri="{FF2B5EF4-FFF2-40B4-BE49-F238E27FC236}">
                <a16:creationId xmlns:a16="http://schemas.microsoft.com/office/drawing/2014/main" id="{B7D1B5B9-6EF6-6045-E3E9-28C72F4D1483}"/>
              </a:ext>
            </a:extLst>
          </p:cNvPr>
          <p:cNvSpPr txBox="1"/>
          <p:nvPr/>
        </p:nvSpPr>
        <p:spPr>
          <a:xfrm>
            <a:off x="0" y="-9232"/>
            <a:ext cx="5362575" cy="338554"/>
          </a:xfrm>
          <a:prstGeom prst="rect">
            <a:avLst/>
          </a:prstGeom>
          <a:noFill/>
        </p:spPr>
        <p:txBody>
          <a:bodyPr wrap="square" rtlCol="0">
            <a:spAutoFit/>
          </a:bodyPr>
          <a:lstStyle/>
          <a:p>
            <a:r>
              <a:rPr lang="en-GB" sz="1600" b="1" dirty="0"/>
              <a:t>Heath and Social Care System – </a:t>
            </a:r>
            <a:r>
              <a:rPr lang="en-GB" sz="1600" b="1" dirty="0" err="1"/>
              <a:t>xxxxx</a:t>
            </a:r>
            <a:endParaRPr lang="en-GB" sz="1600" b="1" dirty="0"/>
          </a:p>
        </p:txBody>
      </p:sp>
      <p:sp>
        <p:nvSpPr>
          <p:cNvPr id="4" name="TextBox 3">
            <a:extLst>
              <a:ext uri="{FF2B5EF4-FFF2-40B4-BE49-F238E27FC236}">
                <a16:creationId xmlns:a16="http://schemas.microsoft.com/office/drawing/2014/main" id="{ADEC1601-550B-A934-3D51-34AF6E9AE15B}"/>
              </a:ext>
            </a:extLst>
          </p:cNvPr>
          <p:cNvSpPr txBox="1"/>
          <p:nvPr/>
        </p:nvSpPr>
        <p:spPr>
          <a:xfrm>
            <a:off x="0" y="274794"/>
            <a:ext cx="5193704" cy="276999"/>
          </a:xfrm>
          <a:prstGeom prst="rect">
            <a:avLst/>
          </a:prstGeom>
          <a:noFill/>
        </p:spPr>
        <p:txBody>
          <a:bodyPr wrap="square" rtlCol="0">
            <a:spAutoFit/>
          </a:bodyPr>
          <a:lstStyle/>
          <a:p>
            <a:r>
              <a:rPr lang="en-GB" sz="1200" dirty="0"/>
              <a:t>Created by Strategic Planning Portfolio, ihub, Healthcare Improvement Scotland.</a:t>
            </a:r>
          </a:p>
        </p:txBody>
      </p:sp>
      <p:pic>
        <p:nvPicPr>
          <p:cNvPr id="5" name="Picture 4" descr="his_logo.jpg">
            <a:extLst>
              <a:ext uri="{FF2B5EF4-FFF2-40B4-BE49-F238E27FC236}">
                <a16:creationId xmlns:a16="http://schemas.microsoft.com/office/drawing/2014/main" id="{38F00ED9-1BA3-6300-6F34-26D92D37111B}"/>
              </a:ext>
            </a:extLst>
          </p:cNvPr>
          <p:cNvPicPr>
            <a:picLocks noChangeAspect="1"/>
          </p:cNvPicPr>
          <p:nvPr/>
        </p:nvPicPr>
        <p:blipFill>
          <a:blip r:embed="rId4" cstate="print"/>
          <a:stretch>
            <a:fillRect/>
          </a:stretch>
        </p:blipFill>
        <p:spPr>
          <a:xfrm>
            <a:off x="5909066" y="38630"/>
            <a:ext cx="864747" cy="290692"/>
          </a:xfrm>
          <a:prstGeom prst="rect">
            <a:avLst/>
          </a:prstGeom>
        </p:spPr>
      </p:pic>
    </p:spTree>
    <p:extLst>
      <p:ext uri="{BB962C8B-B14F-4D97-AF65-F5344CB8AC3E}">
        <p14:creationId xmlns:p14="http://schemas.microsoft.com/office/powerpoint/2010/main" val="569005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dirty="0"/>
              <a:t>Definitions of Care Settings</a:t>
            </a:r>
          </a:p>
        </p:txBody>
      </p:sp>
      <p:graphicFrame>
        <p:nvGraphicFramePr>
          <p:cNvPr id="4" name="Table 3">
            <a:extLst>
              <a:ext uri="{FF2B5EF4-FFF2-40B4-BE49-F238E27FC236}">
                <a16:creationId xmlns:a16="http://schemas.microsoft.com/office/drawing/2014/main" id="{FE485854-9C6D-BC60-D8EE-7BD2CD2F0F55}"/>
              </a:ext>
            </a:extLst>
          </p:cNvPr>
          <p:cNvGraphicFramePr>
            <a:graphicFrameLocks noGrp="1"/>
          </p:cNvGraphicFramePr>
          <p:nvPr>
            <p:extLst>
              <p:ext uri="{D42A27DB-BD31-4B8C-83A1-F6EECF244321}">
                <p14:modId xmlns:p14="http://schemas.microsoft.com/office/powerpoint/2010/main" val="3796447799"/>
              </p:ext>
            </p:extLst>
          </p:nvPr>
        </p:nvGraphicFramePr>
        <p:xfrm>
          <a:off x="368300" y="984661"/>
          <a:ext cx="6075560" cy="3941399"/>
        </p:xfrm>
        <a:graphic>
          <a:graphicData uri="http://schemas.openxmlformats.org/drawingml/2006/table">
            <a:tbl>
              <a:tblPr firstRow="1" bandRow="1">
                <a:tableStyleId>{2D5ABB26-0587-4C30-8999-92F81FD0307C}</a:tableStyleId>
              </a:tblPr>
              <a:tblGrid>
                <a:gridCol w="3037780">
                  <a:extLst>
                    <a:ext uri="{9D8B030D-6E8A-4147-A177-3AD203B41FA5}">
                      <a16:colId xmlns:a16="http://schemas.microsoft.com/office/drawing/2014/main" val="20000"/>
                    </a:ext>
                  </a:extLst>
                </a:gridCol>
                <a:gridCol w="3037780">
                  <a:extLst>
                    <a:ext uri="{9D8B030D-6E8A-4147-A177-3AD203B41FA5}">
                      <a16:colId xmlns:a16="http://schemas.microsoft.com/office/drawing/2014/main" val="20001"/>
                    </a:ext>
                  </a:extLst>
                </a:gridCol>
              </a:tblGrid>
              <a:tr h="253900">
                <a:tc>
                  <a:txBody>
                    <a:bodyPr/>
                    <a:lstStyle/>
                    <a:p>
                      <a:pPr algn="ctr"/>
                      <a:r>
                        <a:rPr lang="en-GB" sz="1200" b="1" dirty="0"/>
                        <a:t>Care setting</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r>
                        <a:rPr lang="en-GB" sz="1200" b="1" dirty="0"/>
                        <a:t>Definition</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00"/>
                  </a:ext>
                </a:extLst>
              </a:tr>
              <a:tr h="731744">
                <a:tc>
                  <a:txBody>
                    <a:bodyPr/>
                    <a:lstStyle/>
                    <a:p>
                      <a:r>
                        <a:rPr lang="en-GB" sz="1200" dirty="0"/>
                        <a:t>Information/Support</a:t>
                      </a:r>
                      <a:r>
                        <a:rPr lang="en-GB" sz="1200" baseline="0" dirty="0"/>
                        <a:t> for self management</a:t>
                      </a:r>
                      <a:endParaRPr lang="en-GB" sz="1200"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r>
                        <a:rPr lang="en-GB" sz="1200" dirty="0"/>
                        <a:t>Information or service</a:t>
                      </a:r>
                      <a:r>
                        <a:rPr lang="en-GB" sz="1200" baseline="0" dirty="0"/>
                        <a:t> that provides people with what they need to manage their situation without formal services</a:t>
                      </a:r>
                      <a:endParaRPr lang="en-GB" sz="1200"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01"/>
                  </a:ext>
                </a:extLst>
              </a:tr>
              <a:tr h="619534">
                <a:tc>
                  <a:txBody>
                    <a:bodyPr/>
                    <a:lstStyle/>
                    <a:p>
                      <a:r>
                        <a:rPr lang="en-GB" sz="1200" dirty="0"/>
                        <a:t>Direct support to live at home</a:t>
                      </a: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r>
                        <a:rPr lang="en-GB" sz="1200" dirty="0"/>
                        <a:t>Services that provide</a:t>
                      </a:r>
                      <a:r>
                        <a:rPr lang="en-GB" sz="1200" baseline="0" dirty="0"/>
                        <a:t> care or support in the person’s home</a:t>
                      </a:r>
                      <a:endParaRPr lang="en-GB" sz="1200"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02"/>
                  </a:ext>
                </a:extLst>
              </a:tr>
              <a:tr h="807271">
                <a:tc>
                  <a:txBody>
                    <a:bodyPr/>
                    <a:lstStyle/>
                    <a:p>
                      <a:r>
                        <a:rPr lang="en-GB" sz="1200" dirty="0"/>
                        <a:t>Support in the community</a:t>
                      </a: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r>
                        <a:rPr lang="en-GB" sz="1200" dirty="0"/>
                        <a:t>Services that people are required to attend, away</a:t>
                      </a:r>
                      <a:r>
                        <a:rPr lang="en-GB" sz="1200" baseline="0" dirty="0"/>
                        <a:t> from their home,</a:t>
                      </a:r>
                      <a:r>
                        <a:rPr lang="en-GB" sz="1200" dirty="0"/>
                        <a:t> in order to be cared for</a:t>
                      </a: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03"/>
                  </a:ext>
                </a:extLst>
              </a:tr>
              <a:tr h="619534">
                <a:tc>
                  <a:txBody>
                    <a:bodyPr/>
                    <a:lstStyle/>
                    <a:p>
                      <a:r>
                        <a:rPr lang="en-GB" sz="1200" dirty="0"/>
                        <a:t>Care away from home</a:t>
                      </a: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r>
                        <a:rPr lang="en-GB" sz="1200" dirty="0"/>
                        <a:t>Care that</a:t>
                      </a:r>
                      <a:r>
                        <a:rPr lang="en-GB" sz="1200" baseline="0" dirty="0"/>
                        <a:t> involves staying overnight away from the persons’ home</a:t>
                      </a:r>
                      <a:endParaRPr lang="en-GB" sz="1200"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04"/>
                  </a:ext>
                </a:extLst>
              </a:tr>
              <a:tr h="431796">
                <a:tc>
                  <a:txBody>
                    <a:bodyPr/>
                    <a:lstStyle/>
                    <a:p>
                      <a:r>
                        <a:rPr lang="en-GB" sz="1200" dirty="0"/>
                        <a:t>Unplanned care</a:t>
                      </a: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r>
                        <a:rPr lang="en-GB" sz="1200" dirty="0"/>
                        <a:t>Care </a:t>
                      </a:r>
                      <a:r>
                        <a:rPr lang="en-GB" sz="1200" baseline="0" dirty="0"/>
                        <a:t>services that are accessed in an emergency</a:t>
                      </a:r>
                      <a:endParaRPr lang="en-GB" sz="1200"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05"/>
                  </a:ext>
                </a:extLst>
              </a:tr>
              <a:tr h="431796">
                <a:tc>
                  <a:txBody>
                    <a:bodyPr/>
                    <a:lstStyle/>
                    <a:p>
                      <a:r>
                        <a:rPr lang="en-GB" sz="1200" dirty="0"/>
                        <a:t>Acute hospital</a:t>
                      </a: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r>
                        <a:rPr lang="en-GB" sz="1200" dirty="0"/>
                        <a:t>Services that are accessed within a</a:t>
                      </a:r>
                      <a:r>
                        <a:rPr lang="en-GB" sz="1200" baseline="0" dirty="0"/>
                        <a:t> hospital</a:t>
                      </a:r>
                      <a:endParaRPr lang="en-GB" sz="1200"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25514528"/>
      </p:ext>
    </p:extLst>
  </p:cSld>
  <p:clrMapOvr>
    <a:masterClrMapping/>
  </p:clrMapOvr>
</p:sld>
</file>

<file path=ppt/theme/theme1.xml><?xml version="1.0" encoding="utf-8"?>
<a:theme xmlns:a="http://schemas.openxmlformats.org/drawingml/2006/main" name="1_Office Theme">
  <a:themeElements>
    <a:clrScheme name="Custom 12">
      <a:dk1>
        <a:srgbClr val="565456"/>
      </a:dk1>
      <a:lt1>
        <a:sysClr val="window" lastClr="FFFFFF"/>
      </a:lt1>
      <a:dk2>
        <a:srgbClr val="1B4C87"/>
      </a:dk2>
      <a:lt2>
        <a:srgbClr val="009FE2"/>
      </a:lt2>
      <a:accent1>
        <a:srgbClr val="00704A"/>
      </a:accent1>
      <a:accent2>
        <a:srgbClr val="F8971D"/>
      </a:accent2>
      <a:accent3>
        <a:srgbClr val="C6006F"/>
      </a:accent3>
      <a:accent4>
        <a:srgbClr val="78278B"/>
      </a:accent4>
      <a:accent5>
        <a:srgbClr val="B30838"/>
      </a:accent5>
      <a:accent6>
        <a:srgbClr val="7AC143"/>
      </a:accent6>
      <a:hlink>
        <a:srgbClr val="009FE2"/>
      </a:hlink>
      <a:folHlink>
        <a:srgbClr val="1B4C8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ing Presentation for Board" id="{F68CDD88-C11B-48F8-9772-B8AAA3601428}" vid="{9EFEADEC-4BA7-42F5-B618-FB32723B77FD}"/>
    </a:ext>
  </a:extLst>
</a:theme>
</file>

<file path=ppt/theme/theme2.xml><?xml version="1.0" encoding="utf-8"?>
<a:theme xmlns:a="http://schemas.openxmlformats.org/drawingml/2006/main" name="2_Office Theme">
  <a:themeElements>
    <a:clrScheme name="Custom 12">
      <a:dk1>
        <a:srgbClr val="565456"/>
      </a:dk1>
      <a:lt1>
        <a:sysClr val="window" lastClr="FFFFFF"/>
      </a:lt1>
      <a:dk2>
        <a:srgbClr val="1B4C87"/>
      </a:dk2>
      <a:lt2>
        <a:srgbClr val="009FE2"/>
      </a:lt2>
      <a:accent1>
        <a:srgbClr val="00704A"/>
      </a:accent1>
      <a:accent2>
        <a:srgbClr val="F8971D"/>
      </a:accent2>
      <a:accent3>
        <a:srgbClr val="C6006F"/>
      </a:accent3>
      <a:accent4>
        <a:srgbClr val="78278B"/>
      </a:accent4>
      <a:accent5>
        <a:srgbClr val="B30838"/>
      </a:accent5>
      <a:accent6>
        <a:srgbClr val="7AC143"/>
      </a:accent6>
      <a:hlink>
        <a:srgbClr val="009FE2"/>
      </a:hlink>
      <a:folHlink>
        <a:srgbClr val="1B4C8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ing Presentation for Board" id="{F68CDD88-C11B-48F8-9772-B8AAA3601428}" vid="{9EFEADEC-4BA7-42F5-B618-FB32723B77F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90fc823-f927-4b13-b746-572312a1c935">
      <Value>23</Value>
    </TaxCatchAll>
    <b0997d7f6f2b4bc7890c40ab47985429 xmlns="c90fc823-f927-4b13-b746-572312a1c935">
      <Terms xmlns="http://schemas.microsoft.com/office/infopath/2007/PartnerControls">
        <TermInfo xmlns="http://schemas.microsoft.com/office/infopath/2007/PartnerControls">
          <TermName xmlns="http://schemas.microsoft.com/office/infopath/2007/PartnerControls">Communications</TermName>
          <TermId xmlns="http://schemas.microsoft.com/office/infopath/2007/PartnerControls">2fbf1ff5-de18-469c-b676-07c9d4f1dcac</TermId>
        </TermInfo>
      </Terms>
    </b0997d7f6f2b4bc7890c40ab47985429>
  </documentManagement>
</p:properties>
</file>

<file path=customXml/item3.xml><?xml version="1.0" encoding="utf-8"?>
<ct:contentTypeSchema xmlns:ct="http://schemas.microsoft.com/office/2006/metadata/contentType" xmlns:ma="http://schemas.microsoft.com/office/2006/metadata/properties/metaAttributes" ct:_="" ma:_="" ma:contentTypeName="Base Document" ma:contentTypeID="0x0101009B9C30850FF64BE98BE1A18B621E9B38003B8DD66EA2A6EA4EA63CA2150F833E3B" ma:contentTypeVersion="5" ma:contentTypeDescription="Base Document" ma:contentTypeScope="" ma:versionID="9dadf323e77ca7c0ca63a5107764fc89">
  <xsd:schema xmlns:xsd="http://www.w3.org/2001/XMLSchema" xmlns:xs="http://www.w3.org/2001/XMLSchema" xmlns:p="http://schemas.microsoft.com/office/2006/metadata/properties" xmlns:ns1="c90fc823-f927-4b13-b746-572312a1c935" xmlns:ns3="54fb642d-8df1-4a40-b81f-b7c7f28e2e7f" targetNamespace="http://schemas.microsoft.com/office/2006/metadata/properties" ma:root="true" ma:fieldsID="dcfd87a868d966f591bab925489a6202" ns1:_="" ns3:_="">
    <xsd:import namespace="c90fc823-f927-4b13-b746-572312a1c935"/>
    <xsd:import namespace="54fb642d-8df1-4a40-b81f-b7c7f28e2e7f"/>
    <xsd:element name="properties">
      <xsd:complexType>
        <xsd:sequence>
          <xsd:element name="documentManagement">
            <xsd:complexType>
              <xsd:all>
                <xsd:element ref="ns1:b0997d7f6f2b4bc7890c40ab47985429" minOccurs="0"/>
                <xsd:element ref="ns1:TaxCatchAll" minOccurs="0"/>
                <xsd:element ref="ns1:TaxCatchAllLabel"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0fc823-f927-4b13-b746-572312a1c935" elementFormDefault="qualified">
    <xsd:import namespace="http://schemas.microsoft.com/office/2006/documentManagement/types"/>
    <xsd:import namespace="http://schemas.microsoft.com/office/infopath/2007/PartnerControls"/>
    <xsd:element name="b0997d7f6f2b4bc7890c40ab47985429" ma:index="8" nillable="true" ma:taxonomy="true" ma:internalName="b0997d7f6f2b4bc7890c40ab47985429" ma:taxonomyFieldName="Departments" ma:displayName="Departments" ma:fieldId="{b0997d7f-6f2b-4bc7-890c-40ab47985429}" ma:sspId="12ec0724-cfef-4554-94cf-02961d342542" ma:termSetId="184a1858-4a21-4b18-a878-30e190b76402"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5f5b355e-5b78-4275-9d55-722e430928fb}" ma:internalName="TaxCatchAll" ma:showField="CatchAllData" ma:web="c90fc823-f927-4b13-b746-572312a1c93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f5b355e-5b78-4275-9d55-722e430928fb}" ma:internalName="TaxCatchAllLabel" ma:readOnly="true" ma:showField="CatchAllDataLabel" ma:web="c90fc823-f927-4b13-b746-572312a1c93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4fb642d-8df1-4a40-b81f-b7c7f28e2e7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FEE1AE-4128-496B-ACCD-A73763ACAD32}">
  <ds:schemaRefs>
    <ds:schemaRef ds:uri="http://schemas.microsoft.com/sharepoint/v3/contenttype/forms"/>
  </ds:schemaRefs>
</ds:datastoreItem>
</file>

<file path=customXml/itemProps2.xml><?xml version="1.0" encoding="utf-8"?>
<ds:datastoreItem xmlns:ds="http://schemas.openxmlformats.org/officeDocument/2006/customXml" ds:itemID="{607FCB93-7797-4234-8677-9CD568EECFE0}">
  <ds:schemaRefs>
    <ds:schemaRef ds:uri="http://schemas.microsoft.com/office/2006/documentManagement/types"/>
    <ds:schemaRef ds:uri="http://purl.org/dc/elements/1.1/"/>
    <ds:schemaRef ds:uri="http://purl.org/dc/dcmitype/"/>
    <ds:schemaRef ds:uri="c90fc823-f927-4b13-b746-572312a1c935"/>
    <ds:schemaRef ds:uri="http://schemas.openxmlformats.org/package/2006/metadata/core-properties"/>
    <ds:schemaRef ds:uri="http://schemas.microsoft.com/office/infopath/2007/PartnerControls"/>
    <ds:schemaRef ds:uri="http://schemas.microsoft.com/office/2006/metadata/properties"/>
    <ds:schemaRef ds:uri="http://purl.org/dc/terms/"/>
    <ds:schemaRef ds:uri="54fb642d-8df1-4a40-b81f-b7c7f28e2e7f"/>
    <ds:schemaRef ds:uri="http://www.w3.org/XML/1998/namespace"/>
  </ds:schemaRefs>
</ds:datastoreItem>
</file>

<file path=customXml/itemProps3.xml><?xml version="1.0" encoding="utf-8"?>
<ds:datastoreItem xmlns:ds="http://schemas.openxmlformats.org/officeDocument/2006/customXml" ds:itemID="{8C88E74B-019F-47F8-AB37-00D0963E28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0fc823-f927-4b13-b746-572312a1c935"/>
    <ds:schemaRef ds:uri="54fb642d-8df1-4a40-b81f-b7c7f28e2e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who we are what we do</Template>
  <TotalTime>2207</TotalTime>
  <Words>1913</Words>
  <Application>Microsoft Office PowerPoint</Application>
  <PresentationFormat>Custom</PresentationFormat>
  <Paragraphs>120</Paragraphs>
  <Slides>11</Slides>
  <Notes>11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11</vt:i4>
      </vt:variant>
    </vt:vector>
  </HeadingPairs>
  <TitlesOfParts>
    <vt:vector size="15" baseType="lpstr">
      <vt:lpstr>Arial</vt:lpstr>
      <vt:lpstr>Calibri</vt:lpstr>
      <vt:lpstr>1_Office Theme</vt:lpstr>
      <vt:lpstr>2_Office Theme</vt:lpstr>
      <vt:lpstr>PowerPoint Presentation</vt:lpstr>
      <vt:lpstr>Agenda</vt:lpstr>
      <vt:lpstr>Purpose of an ISM</vt:lpstr>
      <vt:lpstr>Example ISM</vt:lpstr>
      <vt:lpstr>What an ISM Can Do</vt:lpstr>
      <vt:lpstr>What an ISM Doesn’t Do</vt:lpstr>
      <vt:lpstr>Developing an ISM</vt:lpstr>
      <vt:lpstr>PowerPoint Presentation</vt:lpstr>
      <vt:lpstr>Definitions of Care Settings</vt:lpstr>
      <vt:lpstr>Session Two</vt:lpstr>
      <vt:lpstr>Keep in touch</vt:lpstr>
    </vt:vector>
  </TitlesOfParts>
  <Company>HIS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we are, what we do</dc:title>
  <dc:creator>Kenneth Miller</dc:creator>
  <cp:lastModifiedBy>Nicola Smith (NHS Healthcare Improvement Scotland)</cp:lastModifiedBy>
  <cp:revision>131</cp:revision>
  <cp:lastPrinted>2017-09-06T13:57:19Z</cp:lastPrinted>
  <dcterms:created xsi:type="dcterms:W3CDTF">2017-08-22T14:27:19Z</dcterms:created>
  <dcterms:modified xsi:type="dcterms:W3CDTF">2024-07-11T10:47:21Z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0x0101009B9C30850FF64BE98BE1A18B621E9B38003B8DD66EA2A6EA4EA63CA2150F833E3B</vt:lpwstr>
  </property>
  <property fmtid="{D5CDD505-2E9C-101B-9397-08002B2CF9AE}" pid="3" name="Departments">
    <vt:lpwstr>23;#Communications|2fbf1ff5-de18-469c-b676-07c9d4f1dcac</vt:lpwstr>
  </property>
</Properties>
</file>