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86" r:id="rId5"/>
  </p:sldMasterIdLst>
  <p:notesMasterIdLst>
    <p:notesMasterId r:id="rId15"/>
  </p:notesMasterIdLst>
  <p:sldIdLst>
    <p:sldId id="293" r:id="rId6"/>
    <p:sldId id="302" r:id="rId7"/>
    <p:sldId id="311" r:id="rId8"/>
    <p:sldId id="300" r:id="rId9"/>
    <p:sldId id="303" r:id="rId10"/>
    <p:sldId id="309" r:id="rId11"/>
    <p:sldId id="308" r:id="rId12"/>
    <p:sldId id="310" r:id="rId13"/>
    <p:sldId id="301" r:id="rId14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3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56" userDrawn="1">
          <p15:clr>
            <a:srgbClr val="A4A3A4"/>
          </p15:clr>
        </p15:guide>
        <p15:guide id="4" orient="horz" pos="21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iller" initials="KM" lastIdx="1" clrIdx="0">
    <p:extLst>
      <p:ext uri="{19B8F6BF-5375-455C-9EA6-DF929625EA0E}">
        <p15:presenceInfo xmlns:p15="http://schemas.microsoft.com/office/powerpoint/2012/main" userId="S-1-5-21-1942464828-378638904-3880573118-24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9DD9"/>
    <a:srgbClr val="00A2E5"/>
    <a:srgbClr val="014380"/>
    <a:srgbClr val="FFFFFF"/>
    <a:srgbClr val="004685"/>
    <a:srgbClr val="EDEDED"/>
    <a:srgbClr val="A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3792" autoAdjust="0"/>
  </p:normalViewPr>
  <p:slideViewPr>
    <p:cSldViewPr snapToGrid="0" snapToObjects="1" showGuides="1">
      <p:cViewPr>
        <p:scale>
          <a:sx n="100" d="100"/>
          <a:sy n="100" d="100"/>
        </p:scale>
        <p:origin x="1836" y="936"/>
      </p:cViewPr>
      <p:guideLst>
        <p:guide orient="horz" pos="3003"/>
        <p:guide pos="204"/>
        <p:guide pos="5556"/>
        <p:guide orient="horz" pos="21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9AD6-6EDC-0948-A14C-5DEF32FE1F3F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E83B7-278F-6545-9C62-E36EB068C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5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E83B7-278F-6545-9C62-E36EB068C00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673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E83B7-278F-6545-9C62-E36EB068C00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1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" y="320"/>
            <a:ext cx="9135923" cy="5140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4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" y="0"/>
            <a:ext cx="9152000" cy="51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5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1680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/>
            </a:lvl1pPr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27600" y="864000"/>
            <a:ext cx="8488800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38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521"/>
            <a:ext cx="9144000" cy="86247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3585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3585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chemeClr val="bg2"/>
              </a:buClr>
              <a:defRPr/>
            </a:lvl1pPr>
            <a:lvl2pPr>
              <a:buClr>
                <a:schemeClr val="bg2"/>
              </a:buClr>
              <a:defRPr/>
            </a:lvl2pPr>
            <a:lvl3pPr>
              <a:buClr>
                <a:schemeClr val="bg2"/>
              </a:buClr>
              <a:defRPr/>
            </a:lvl3pPr>
            <a:lvl4pPr>
              <a:buClr>
                <a:schemeClr val="bg2"/>
              </a:buClr>
              <a:defRPr/>
            </a:lvl4pPr>
            <a:lvl5pPr>
              <a:buClr>
                <a:schemeClr val="bg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2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6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1" r:id="rId2"/>
    <p:sldLayoutId id="2147483667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68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468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468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00468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00468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68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468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0468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00468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rgbClr val="00468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384290" y="1689759"/>
            <a:ext cx="8795873" cy="1180423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800" b="0" u="none" kern="1200" spc="-20" baseline="0">
                <a:solidFill>
                  <a:schemeClr val="bg1"/>
                </a:solidFill>
                <a:uFill>
                  <a:solidFill>
                    <a:srgbClr val="00A2E5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Mental Health and Substance Use</a:t>
            </a:r>
          </a:p>
        </p:txBody>
      </p:sp>
      <p:sp>
        <p:nvSpPr>
          <p:cNvPr id="10" name="Text Placeholder 9"/>
          <p:cNvSpPr txBox="1">
            <a:spLocks/>
          </p:cNvSpPr>
          <p:nvPr/>
        </p:nvSpPr>
        <p:spPr>
          <a:xfrm>
            <a:off x="384291" y="2993814"/>
            <a:ext cx="5386194" cy="60791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GB" sz="1800" dirty="0"/>
              <a:t>Journey Mapping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55" y="473645"/>
            <a:ext cx="2053480" cy="6183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3924" y="4170175"/>
            <a:ext cx="655489" cy="432000"/>
          </a:xfrm>
          <a:prstGeom prst="rect">
            <a:avLst/>
          </a:prstGeom>
        </p:spPr>
      </p:pic>
      <p:sp>
        <p:nvSpPr>
          <p:cNvPr id="6" name="Text Placeholder 9"/>
          <p:cNvSpPr txBox="1">
            <a:spLocks/>
          </p:cNvSpPr>
          <p:nvPr/>
        </p:nvSpPr>
        <p:spPr>
          <a:xfrm>
            <a:off x="384291" y="4431011"/>
            <a:ext cx="4702614" cy="1711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Supporting better quality health and social care for everyone in Scotland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75873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graphicFrame>
        <p:nvGraphicFramePr>
          <p:cNvPr id="2" name="Table 13">
            <a:extLst>
              <a:ext uri="{FF2B5EF4-FFF2-40B4-BE49-F238E27FC236}">
                <a16:creationId xmlns:a16="http://schemas.microsoft.com/office/drawing/2014/main" id="{438E5D33-F27E-3644-4D38-7641B522CE5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034641"/>
              </p:ext>
            </p:extLst>
          </p:nvPr>
        </p:nvGraphicFramePr>
        <p:xfrm>
          <a:off x="193737" y="1048289"/>
          <a:ext cx="8756526" cy="409521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83512">
                  <a:extLst>
                    <a:ext uri="{9D8B030D-6E8A-4147-A177-3AD203B41FA5}">
                      <a16:colId xmlns:a16="http://schemas.microsoft.com/office/drawing/2014/main" val="3446659695"/>
                    </a:ext>
                  </a:extLst>
                </a:gridCol>
                <a:gridCol w="7173014">
                  <a:extLst>
                    <a:ext uri="{9D8B030D-6E8A-4147-A177-3AD203B41FA5}">
                      <a16:colId xmlns:a16="http://schemas.microsoft.com/office/drawing/2014/main" val="2422766038"/>
                    </a:ext>
                  </a:extLst>
                </a:gridCol>
              </a:tblGrid>
              <a:tr h="399784">
                <a:tc>
                  <a:txBody>
                    <a:bodyPr/>
                    <a:lstStyle/>
                    <a:p>
                      <a:r>
                        <a:rPr lang="en-US" sz="1800" dirty="0"/>
                        <a:t>Time </a:t>
                      </a:r>
                    </a:p>
                  </a:txBody>
                  <a:tcPr marL="121920" marR="121920" marT="60960" marB="6096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Topic</a:t>
                      </a:r>
                    </a:p>
                  </a:txBody>
                  <a:tcPr marL="121920" marR="121920" marT="60960" marB="6096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69683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r>
                        <a:rPr lang="en-US" sz="1400" dirty="0"/>
                        <a:t>09:30-09:45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Welcome and Introduction 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778775331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r>
                        <a:rPr lang="en-US" sz="1400" dirty="0"/>
                        <a:t>09:45-10:00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Programme</a:t>
                      </a:r>
                      <a:r>
                        <a:rPr lang="en-US" sz="1400" dirty="0"/>
                        <a:t> Recap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775816154"/>
                  </a:ext>
                </a:extLst>
              </a:tr>
              <a:tr h="534340">
                <a:tc>
                  <a:txBody>
                    <a:bodyPr/>
                    <a:lstStyle/>
                    <a:p>
                      <a:r>
                        <a:rPr lang="en-US" sz="1400" dirty="0"/>
                        <a:t>10:00-10:45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Case Study 1 </a:t>
                      </a:r>
                    </a:p>
                    <a:p>
                      <a:r>
                        <a:rPr lang="en-US" sz="1400" dirty="0"/>
                        <a:t>Table presentations of ‘What went well’ case study, followed by discussion 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14983897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r>
                        <a:rPr lang="en-US" sz="1400" dirty="0"/>
                        <a:t>10:45-11:00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/>
                        <a:t>Open Room Discussion / Feedback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096881351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r>
                        <a:rPr lang="en-US" sz="1400" dirty="0"/>
                        <a:t>11:00-11:10</a:t>
                      </a:r>
                    </a:p>
                  </a:txBody>
                  <a:tcPr marL="121920" marR="121920" marT="60960" marB="6096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Break</a:t>
                      </a:r>
                    </a:p>
                  </a:txBody>
                  <a:tcPr marL="121920" marR="121920" marT="60960" marB="6096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681916"/>
                  </a:ext>
                </a:extLst>
              </a:tr>
              <a:tr h="748076">
                <a:tc>
                  <a:txBody>
                    <a:bodyPr/>
                    <a:lstStyle/>
                    <a:p>
                      <a:r>
                        <a:rPr lang="en-US" sz="1400" dirty="0"/>
                        <a:t>11:10-11:55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Case Study 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Table presentations of ‘What could be improved’ case study, followed by discussion 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535218019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r>
                        <a:rPr lang="en-US" sz="1400" dirty="0"/>
                        <a:t>11:55-12:15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Open Room Discussion / Feedback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9120854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r>
                        <a:rPr lang="en-US" sz="1400" dirty="0"/>
                        <a:t>12:15–12:30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Reflective Discussion and Next Steps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697249720"/>
                  </a:ext>
                </a:extLst>
              </a:tr>
              <a:tr h="34267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dirty="0"/>
                        <a:t>12:30</a:t>
                      </a:r>
                    </a:p>
                  </a:txBody>
                  <a:tcPr marL="121920" marR="121920" marT="60960" marB="6096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dirty="0"/>
                        <a:t>Close</a:t>
                      </a:r>
                    </a:p>
                  </a:txBody>
                  <a:tcPr marL="121920" marR="121920" marT="60960" marB="60960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4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05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Programme Recap</a:t>
            </a:r>
          </a:p>
        </p:txBody>
      </p:sp>
    </p:spTree>
    <p:extLst>
      <p:ext uri="{BB962C8B-B14F-4D97-AF65-F5344CB8AC3E}">
        <p14:creationId xmlns:p14="http://schemas.microsoft.com/office/powerpoint/2010/main" val="413120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 One – what went well</a:t>
            </a:r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206696" y="936192"/>
            <a:ext cx="7065974" cy="25405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24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/>
              <a:buNone/>
            </a:pPr>
            <a:r>
              <a:rPr lang="en-GB" sz="1600" dirty="0">
                <a:solidFill>
                  <a:schemeClr val="bg2"/>
                </a:solidFill>
              </a:rPr>
              <a:t>Discuss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Which parts of this experience do you think are most important or interesting?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Where might there have been opportunities for improvement? Such as better communication, earlier intervention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16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bg2"/>
                </a:solidFill>
              </a:rPr>
              <a:t>Think about: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/>
              <a:t>What were the key enablers of this good practice?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/>
              <a:t>What were the significant characteristics of the good practice (where it happened, who was involved)?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/>
              <a:t>How might this be made more consistent?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94710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and Discussion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2"/>
          </p:nvPr>
        </p:nvSpPr>
        <p:spPr>
          <a:xfrm>
            <a:off x="335850" y="1266825"/>
            <a:ext cx="5486347" cy="3390900"/>
          </a:xfrm>
        </p:spPr>
        <p:txBody>
          <a:bodyPr/>
          <a:lstStyle/>
          <a:p>
            <a:r>
              <a:rPr lang="en-GB" dirty="0"/>
              <a:t>Key learning points/observation/insights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Areas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1073213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 Two – where do we improve</a:t>
            </a:r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206695" y="936192"/>
            <a:ext cx="7852783" cy="42505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24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/>
              <a:buNone/>
            </a:pPr>
            <a:r>
              <a:rPr lang="en-GB" sz="1600" dirty="0">
                <a:solidFill>
                  <a:schemeClr val="bg2"/>
                </a:solidFill>
              </a:rPr>
              <a:t>Discuss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Which parts of this experience do you think are most important or interesting?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1600" dirty="0"/>
              <a:t>Where might there have been opportunities for improvement? Such as better communication, earlier intervention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1600" dirty="0">
              <a:solidFill>
                <a:schemeClr val="bg2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600" dirty="0">
                <a:solidFill>
                  <a:schemeClr val="bg2"/>
                </a:solidFill>
              </a:rPr>
              <a:t>Think about: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/>
              <a:t>Where was there good practice within this example?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/>
              <a:t>What were the significant characteristics of the good practice (where it happened, who was involved)?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600" dirty="0"/>
              <a:t>How might this be made more consistent?</a:t>
            </a:r>
          </a:p>
          <a:p>
            <a:pPr marL="252000" indent="-25200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5423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and Discussion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35850" y="1266825"/>
            <a:ext cx="5486347" cy="33909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24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One key learning point/observation</a:t>
            </a:r>
          </a:p>
          <a:p>
            <a:pPr marL="0" indent="0">
              <a:buFont typeface="Arial"/>
              <a:buNone/>
            </a:pPr>
            <a:endParaRPr lang="en-GB"/>
          </a:p>
          <a:p>
            <a:r>
              <a:rPr lang="en-GB"/>
              <a:t>One key area for improvement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723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35850" y="1179001"/>
            <a:ext cx="7563119" cy="33909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24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bg2"/>
              </a:buClr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3100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Keep in touch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335850" y="1267200"/>
            <a:ext cx="7585840" cy="2390775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Twitter: </a:t>
            </a:r>
            <a:r>
              <a:rPr lang="en-GB" dirty="0"/>
              <a:t>@</a:t>
            </a:r>
            <a:r>
              <a:rPr lang="en-GB" dirty="0" err="1"/>
              <a:t>online_his</a:t>
            </a:r>
            <a:endParaRPr lang="en-GB" dirty="0"/>
          </a:p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Email: </a:t>
            </a:r>
            <a:r>
              <a:rPr lang="en-GB" dirty="0" err="1"/>
              <a:t>comments.his@nhs.scot</a:t>
            </a:r>
            <a:endParaRPr lang="en-GB" dirty="0"/>
          </a:p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Web: </a:t>
            </a:r>
            <a:r>
              <a:rPr lang="en-GB" dirty="0"/>
              <a:t>healthcareimprovementscotland.org</a:t>
            </a:r>
          </a:p>
          <a:p>
            <a:pPr marL="0" indent="0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Blog: </a:t>
            </a:r>
            <a:r>
              <a:rPr lang="en-GB" dirty="0"/>
              <a:t>blog.healthcareimprovementscotland.org</a:t>
            </a:r>
          </a:p>
        </p:txBody>
      </p:sp>
      <p:sp>
        <p:nvSpPr>
          <p:cNvPr id="4" name="Text Placeholder 9"/>
          <p:cNvSpPr txBox="1">
            <a:spLocks/>
          </p:cNvSpPr>
          <p:nvPr/>
        </p:nvSpPr>
        <p:spPr>
          <a:xfrm>
            <a:off x="278951" y="4595000"/>
            <a:ext cx="4702614" cy="1711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ts val="0"/>
              </a:spcBef>
              <a:buFont typeface="Arial"/>
              <a:buNone/>
              <a:defRPr sz="14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rgbClr val="00468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rgbClr val="189DD9"/>
                </a:solidFill>
              </a:rPr>
              <a:t>Supporting better quality health and social care for everyone in Scotland</a:t>
            </a:r>
            <a:endParaRPr lang="en-GB" sz="1100" dirty="0">
              <a:solidFill>
                <a:srgbClr val="189D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8735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2.xml><?xml version="1.0" encoding="utf-8"?>
<a:theme xmlns:a="http://schemas.openxmlformats.org/drawingml/2006/main" name="2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 Document" ma:contentTypeID="0x0101009B9C30850FF64BE98BE1A18B621E9B38003B8DD66EA2A6EA4EA63CA2150F833E3B" ma:contentTypeVersion="5" ma:contentTypeDescription="Base Document" ma:contentTypeScope="" ma:versionID="9dadf323e77ca7c0ca63a5107764fc89">
  <xsd:schema xmlns:xsd="http://www.w3.org/2001/XMLSchema" xmlns:xs="http://www.w3.org/2001/XMLSchema" xmlns:p="http://schemas.microsoft.com/office/2006/metadata/properties" xmlns:ns1="c90fc823-f927-4b13-b746-572312a1c935" xmlns:ns3="54fb642d-8df1-4a40-b81f-b7c7f28e2e7f" targetNamespace="http://schemas.microsoft.com/office/2006/metadata/properties" ma:root="true" ma:fieldsID="dcfd87a868d966f591bab925489a6202" ns1:_="" ns3:_="">
    <xsd:import namespace="c90fc823-f927-4b13-b746-572312a1c935"/>
    <xsd:import namespace="54fb642d-8df1-4a40-b81f-b7c7f28e2e7f"/>
    <xsd:element name="properties">
      <xsd:complexType>
        <xsd:sequence>
          <xsd:element name="documentManagement">
            <xsd:complexType>
              <xsd:all>
                <xsd:element ref="ns1:b0997d7f6f2b4bc7890c40ab47985429" minOccurs="0"/>
                <xsd:element ref="ns1:TaxCatchAll" minOccurs="0"/>
                <xsd:element ref="ns1:TaxCatchAllLabel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fc823-f927-4b13-b746-572312a1c935" elementFormDefault="qualified">
    <xsd:import namespace="http://schemas.microsoft.com/office/2006/documentManagement/types"/>
    <xsd:import namespace="http://schemas.microsoft.com/office/infopath/2007/PartnerControls"/>
    <xsd:element name="b0997d7f6f2b4bc7890c40ab47985429" ma:index="8" nillable="true" ma:taxonomy="true" ma:internalName="b0997d7f6f2b4bc7890c40ab47985429" ma:taxonomyFieldName="Departments" ma:displayName="Departments" ma:fieldId="{b0997d7f-6f2b-4bc7-890c-40ab47985429}" ma:sspId="12ec0724-cfef-4554-94cf-02961d342542" ma:termSetId="184a1858-4a21-4b18-a878-30e190b764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f5b355e-5b78-4275-9d55-722e430928fb}" ma:internalName="TaxCatchAll" ma:showField="CatchAllData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f5b355e-5b78-4275-9d55-722e430928fb}" ma:internalName="TaxCatchAllLabel" ma:readOnly="true" ma:showField="CatchAllDataLabel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b642d-8df1-4a40-b81f-b7c7f28e2e7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0fc823-f927-4b13-b746-572312a1c935"/>
    <b0997d7f6f2b4bc7890c40ab47985429 xmlns="c90fc823-f927-4b13-b746-572312a1c935">
      <Terms xmlns="http://schemas.microsoft.com/office/infopath/2007/PartnerControls"/>
    </b0997d7f6f2b4bc7890c40ab47985429>
  </documentManagement>
</p:properties>
</file>

<file path=customXml/itemProps1.xml><?xml version="1.0" encoding="utf-8"?>
<ds:datastoreItem xmlns:ds="http://schemas.openxmlformats.org/officeDocument/2006/customXml" ds:itemID="{A9398AF7-984C-4DEE-AD49-82C5CF3AC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fc823-f927-4b13-b746-572312a1c935"/>
    <ds:schemaRef ds:uri="54fb642d-8df1-4a40-b81f-b7c7f28e2e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FEE1AE-4128-496B-ACCD-A73763ACAD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7FCB93-7797-4234-8677-9CD568EECFE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c90fc823-f927-4b13-b746-572312a1c935"/>
    <ds:schemaRef ds:uri="http://schemas.openxmlformats.org/package/2006/metadata/core-properties"/>
    <ds:schemaRef ds:uri="54fb642d-8df1-4a40-b81f-b7c7f28e2e7f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who we are what we do</Template>
  <TotalTime>2722</TotalTime>
  <Words>315</Words>
  <Application>Microsoft Office PowerPoint</Application>
  <PresentationFormat>On-screen Show (16:9)</PresentationFormat>
  <Paragraphs>62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1_Office Theme</vt:lpstr>
      <vt:lpstr>2_Office Theme</vt:lpstr>
      <vt:lpstr>PowerPoint Presentation</vt:lpstr>
      <vt:lpstr>Agenda</vt:lpstr>
      <vt:lpstr>Programme Recap</vt:lpstr>
      <vt:lpstr>Case Study One – what went well</vt:lpstr>
      <vt:lpstr>Feedback and Discussion</vt:lpstr>
      <vt:lpstr>Case Study Two – where do we improve</vt:lpstr>
      <vt:lpstr>Feedback and Discussion</vt:lpstr>
      <vt:lpstr>Next steps</vt:lpstr>
      <vt:lpstr>Keep in touch</vt:lpstr>
    </vt:vector>
  </TitlesOfParts>
  <Company>HIS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we are, what we do</dc:title>
  <dc:creator>Kenneth Miller</dc:creator>
  <cp:lastModifiedBy>Nicola Smith</cp:lastModifiedBy>
  <cp:revision>145</cp:revision>
  <cp:lastPrinted>2017-09-06T13:57:19Z</cp:lastPrinted>
  <dcterms:created xsi:type="dcterms:W3CDTF">2017-08-22T14:27:19Z</dcterms:created>
  <dcterms:modified xsi:type="dcterms:W3CDTF">2024-07-15T13:49:09Z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0x0101009B9C30850FF64BE98BE1A18B621E9B38003B8DD66EA2A6EA4EA63CA2150F833E3B</vt:lpwstr>
  </property>
  <property fmtid="{D5CDD505-2E9C-101B-9397-08002B2CF9AE}" pid="3" name="Departments">
    <vt:lpwstr/>
  </property>
</Properties>
</file>