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86" r:id="rId5"/>
  </p:sldMasterIdLst>
  <p:notesMasterIdLst>
    <p:notesMasterId r:id="rId14"/>
  </p:notesMasterIdLst>
  <p:sldIdLst>
    <p:sldId id="293" r:id="rId6"/>
    <p:sldId id="302" r:id="rId7"/>
    <p:sldId id="300" r:id="rId8"/>
    <p:sldId id="313" r:id="rId9"/>
    <p:sldId id="314" r:id="rId10"/>
    <p:sldId id="315" r:id="rId11"/>
    <p:sldId id="316" r:id="rId12"/>
    <p:sldId id="301" r:id="rId13"/>
  </p:sldIdLst>
  <p:sldSz cx="6858000" cy="51435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Miller" initials="KM" lastIdx="1" clrIdx="0">
    <p:extLst>
      <p:ext uri="{19B8F6BF-5375-455C-9EA6-DF929625EA0E}">
        <p15:presenceInfo xmlns:p15="http://schemas.microsoft.com/office/powerpoint/2012/main" userId="S-1-5-21-1942464828-378638904-3880573118-2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4685"/>
    <a:srgbClr val="EDEDED"/>
    <a:srgbClr val="A2D5F4"/>
    <a:srgbClr val="00A2E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79097" autoAdjust="0"/>
  </p:normalViewPr>
  <p:slideViewPr>
    <p:cSldViewPr snapToGrid="0" snapToObjects="1" showGuides="1">
      <p:cViewPr varScale="1">
        <p:scale>
          <a:sx n="119" d="100"/>
          <a:sy n="119" d="100"/>
        </p:scale>
        <p:origin x="2148" y="96"/>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72F9AD6-6EDC-0948-A14C-5DEF32FE1F3F}" type="datetimeFigureOut">
              <a:rPr lang="en-US" smtClean="0"/>
              <a:pPr/>
              <a:t>7/11/2024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EFE83B7-278F-6545-9C62-E36EB068C003}" type="slidenum">
              <a:rPr lang="en-US" smtClean="0"/>
              <a:pPr/>
              <a:t>‹#›</a:t>
            </a:fld>
            <a:endParaRPr lang="en-US"/>
          </a:p>
        </p:txBody>
      </p:sp>
    </p:spTree>
    <p:extLst>
      <p:ext uri="{BB962C8B-B14F-4D97-AF65-F5344CB8AC3E}">
        <p14:creationId xmlns:p14="http://schemas.microsoft.com/office/powerpoint/2010/main" val="21371562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r>
              <a:rPr lang="en-GB" dirty="0"/>
              <a:t>Before</a:t>
            </a:r>
            <a:r>
              <a:rPr lang="en-GB" baseline="0" dirty="0"/>
              <a:t> starting the ISM workshop, it is useful </a:t>
            </a:r>
            <a:r>
              <a:rPr lang="en-GB" dirty="0"/>
              <a:t>holding </a:t>
            </a:r>
            <a:r>
              <a:rPr lang="en-GB" baseline="0" dirty="0"/>
              <a:t>an ice breaker activity. With ISM it is useful to ask people to take ID badges off, in order to facilitate across a group with no fixed ideas about each other. </a:t>
            </a:r>
          </a:p>
          <a:p>
            <a:r>
              <a:rPr lang="en-GB" baseline="0" dirty="0"/>
              <a:t>Ice Breakers might be- find someone who (people bingo), or hopes and expectations in pairs that swap every 3 mins, </a:t>
            </a:r>
            <a:endParaRPr lang="en-GB" dirty="0"/>
          </a:p>
          <a:p>
            <a:pPr marL="0" marR="0" indent="0" algn="l" defTabSz="457200" rtl="0" eaLnBrk="1" fontAlgn="auto" latinLnBrk="0" hangingPunct="1">
              <a:lnSpc>
                <a:spcPct val="100000"/>
              </a:lnSpc>
              <a:spcBef>
                <a:spcPts val="0"/>
              </a:spcBef>
              <a:spcAft>
                <a:spcPts val="0"/>
              </a:spcAft>
              <a:buClrTx/>
              <a:buSzTx/>
              <a:buFontTx/>
              <a:buNone/>
              <a:tabLst/>
              <a:defRPr/>
            </a:pPr>
            <a:r>
              <a:rPr lang="en-GB" dirty="0"/>
              <a:t>Following this slide, you may want a brief overview of the locality, or stats about the system you are going to be mapping- please include your own alternative title and layout slides</a:t>
            </a:r>
          </a:p>
        </p:txBody>
      </p:sp>
      <p:sp>
        <p:nvSpPr>
          <p:cNvPr id="4" name="Slide Number Placeholder 3"/>
          <p:cNvSpPr>
            <a:spLocks noGrp="1"/>
          </p:cNvSpPr>
          <p:nvPr>
            <p:ph type="sldNum" sz="quarter" idx="10"/>
          </p:nvPr>
        </p:nvSpPr>
        <p:spPr/>
        <p:txBody>
          <a:bodyPr/>
          <a:lstStyle/>
          <a:p>
            <a:fld id="{6EFE83B7-278F-6545-9C62-E36EB068C003}" type="slidenum">
              <a:rPr lang="en-US" smtClean="0"/>
              <a:pPr/>
              <a:t>1</a:t>
            </a:fld>
            <a:endParaRPr lang="en-US" dirty="0"/>
          </a:p>
        </p:txBody>
      </p:sp>
    </p:spTree>
    <p:extLst>
      <p:ext uri="{BB962C8B-B14F-4D97-AF65-F5344CB8AC3E}">
        <p14:creationId xmlns:p14="http://schemas.microsoft.com/office/powerpoint/2010/main" val="1805673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is simply an overview of what is included in the presentation about ISM. </a:t>
            </a:r>
          </a:p>
          <a:p>
            <a:r>
              <a:rPr lang="en-GB" dirty="0"/>
              <a:t>An activity at this point may be to ask people to work in pairs or small groups and define Interconnected; System;</a:t>
            </a:r>
            <a:r>
              <a:rPr lang="en-GB" baseline="0" dirty="0"/>
              <a:t> and Map. This will help people to focus on what is and isn’t expected of them and is and isn’t possible within the workshop. It could also be helpful to have a hopes and fears flipchart up and ask for feedback about that, in order to refer to it throughout the session.  </a:t>
            </a:r>
            <a:endParaRPr lang="en-GB" dirty="0"/>
          </a:p>
        </p:txBody>
      </p:sp>
      <p:sp>
        <p:nvSpPr>
          <p:cNvPr id="4" name="Slide Number Placeholder 3"/>
          <p:cNvSpPr>
            <a:spLocks noGrp="1"/>
          </p:cNvSpPr>
          <p:nvPr>
            <p:ph type="sldNum" sz="quarter" idx="5"/>
          </p:nvPr>
        </p:nvSpPr>
        <p:spPr/>
        <p:txBody>
          <a:bodyPr/>
          <a:lstStyle/>
          <a:p>
            <a:fld id="{6EFE83B7-278F-6545-9C62-E36EB068C003}" type="slidenum">
              <a:rPr lang="en-US" smtClean="0"/>
              <a:pPr/>
              <a:t>2</a:t>
            </a:fld>
            <a:endParaRPr lang="en-US"/>
          </a:p>
        </p:txBody>
      </p:sp>
    </p:spTree>
    <p:extLst>
      <p:ext uri="{BB962C8B-B14F-4D97-AF65-F5344CB8AC3E}">
        <p14:creationId xmlns:p14="http://schemas.microsoft.com/office/powerpoint/2010/main" val="3184362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ISM can help in visualising, understanding and discussing any system. As we are so</a:t>
            </a:r>
            <a:r>
              <a:rPr lang="en-GB" baseline="0" dirty="0"/>
              <a:t> often only involved in one part of a system, it is important when creating opportunities for change to see the whole system and how the interactions at different parts of the system work or could be improved.  Many of us will have been involved in work to look at patient flow, but understanding this in the context of the whole system can bring a new perspective and deepen our understanding.  </a:t>
            </a:r>
            <a:endParaRPr lang="en-GB" dirty="0"/>
          </a:p>
        </p:txBody>
      </p:sp>
      <p:sp>
        <p:nvSpPr>
          <p:cNvPr id="4" name="Slide Number Placeholder 3"/>
          <p:cNvSpPr>
            <a:spLocks noGrp="1"/>
          </p:cNvSpPr>
          <p:nvPr>
            <p:ph type="sldNum" sz="quarter" idx="5"/>
          </p:nvPr>
        </p:nvSpPr>
        <p:spPr/>
        <p:txBody>
          <a:bodyPr/>
          <a:lstStyle/>
          <a:p>
            <a:fld id="{6EFE83B7-278F-6545-9C62-E36EB068C003}" type="slidenum">
              <a:rPr lang="en-US" smtClean="0"/>
              <a:pPr/>
              <a:t>3</a:t>
            </a:fld>
            <a:endParaRPr lang="en-US"/>
          </a:p>
        </p:txBody>
      </p:sp>
    </p:spTree>
    <p:extLst>
      <p:ext uri="{BB962C8B-B14F-4D97-AF65-F5344CB8AC3E}">
        <p14:creationId xmlns:p14="http://schemas.microsoft.com/office/powerpoint/2010/main" val="3290754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ISM can help in visualising, understanding and discussing any system. As we are so</a:t>
            </a:r>
            <a:r>
              <a:rPr lang="en-GB" baseline="0" dirty="0"/>
              <a:t> often only involved in one part of a system, it is important when creating opportunities for change to see the whole system and how the interactions at different parts of the system work or could be improved.  Many of us will have been involved in work to look at patient flow, but understanding this in the context of the whole system can bring a new perspective and deepen our understanding.  </a:t>
            </a:r>
            <a:endParaRPr lang="en-GB" dirty="0"/>
          </a:p>
        </p:txBody>
      </p:sp>
      <p:sp>
        <p:nvSpPr>
          <p:cNvPr id="4" name="Slide Number Placeholder 3"/>
          <p:cNvSpPr>
            <a:spLocks noGrp="1"/>
          </p:cNvSpPr>
          <p:nvPr>
            <p:ph type="sldNum" sz="quarter" idx="5"/>
          </p:nvPr>
        </p:nvSpPr>
        <p:spPr/>
        <p:txBody>
          <a:bodyPr/>
          <a:lstStyle/>
          <a:p>
            <a:fld id="{6EFE83B7-278F-6545-9C62-E36EB068C003}" type="slidenum">
              <a:rPr lang="en-US" smtClean="0"/>
              <a:pPr/>
              <a:t>4</a:t>
            </a:fld>
            <a:endParaRPr lang="en-US"/>
          </a:p>
        </p:txBody>
      </p:sp>
    </p:spTree>
    <p:extLst>
      <p:ext uri="{BB962C8B-B14F-4D97-AF65-F5344CB8AC3E}">
        <p14:creationId xmlns:p14="http://schemas.microsoft.com/office/powerpoint/2010/main" val="2585432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ISM can help in visualising, understanding and discussing any system. As we are so</a:t>
            </a:r>
            <a:r>
              <a:rPr lang="en-GB" baseline="0" dirty="0"/>
              <a:t> often only involved in one part of a system, it is important when creating opportunities for change to see the whole system and how the interactions at different parts of the system work or could be improved.  Many of us will have been involved in work to look at patient flow, but understanding this in the context of the whole system can bring a new perspective and deepen our understanding.  </a:t>
            </a:r>
            <a:endParaRPr lang="en-GB" dirty="0"/>
          </a:p>
        </p:txBody>
      </p:sp>
      <p:sp>
        <p:nvSpPr>
          <p:cNvPr id="4" name="Slide Number Placeholder 3"/>
          <p:cNvSpPr>
            <a:spLocks noGrp="1"/>
          </p:cNvSpPr>
          <p:nvPr>
            <p:ph type="sldNum" sz="quarter" idx="5"/>
          </p:nvPr>
        </p:nvSpPr>
        <p:spPr/>
        <p:txBody>
          <a:bodyPr/>
          <a:lstStyle/>
          <a:p>
            <a:fld id="{6EFE83B7-278F-6545-9C62-E36EB068C003}" type="slidenum">
              <a:rPr lang="en-US" smtClean="0"/>
              <a:pPr/>
              <a:t>5</a:t>
            </a:fld>
            <a:endParaRPr lang="en-US"/>
          </a:p>
        </p:txBody>
      </p:sp>
    </p:spTree>
    <p:extLst>
      <p:ext uri="{BB962C8B-B14F-4D97-AF65-F5344CB8AC3E}">
        <p14:creationId xmlns:p14="http://schemas.microsoft.com/office/powerpoint/2010/main" val="1284299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ISM can help in visualising, understanding and discussing any system. As we are so</a:t>
            </a:r>
            <a:r>
              <a:rPr lang="en-GB" baseline="0" dirty="0"/>
              <a:t> often only involved in one part of a system, it is important when creating opportunities for change to see the whole system and how the interactions at different parts of the system work or could be improved.  Many of us will have been involved in work to look at patient flow, but understanding this in the context of the whole system can bring a new perspective and deepen our understanding.  </a:t>
            </a:r>
            <a:endParaRPr lang="en-GB" dirty="0"/>
          </a:p>
        </p:txBody>
      </p:sp>
      <p:sp>
        <p:nvSpPr>
          <p:cNvPr id="4" name="Slide Number Placeholder 3"/>
          <p:cNvSpPr>
            <a:spLocks noGrp="1"/>
          </p:cNvSpPr>
          <p:nvPr>
            <p:ph type="sldNum" sz="quarter" idx="5"/>
          </p:nvPr>
        </p:nvSpPr>
        <p:spPr/>
        <p:txBody>
          <a:bodyPr/>
          <a:lstStyle/>
          <a:p>
            <a:fld id="{6EFE83B7-278F-6545-9C62-E36EB068C003}" type="slidenum">
              <a:rPr lang="en-US" smtClean="0"/>
              <a:pPr/>
              <a:t>6</a:t>
            </a:fld>
            <a:endParaRPr lang="en-US"/>
          </a:p>
        </p:txBody>
      </p:sp>
    </p:spTree>
    <p:extLst>
      <p:ext uri="{BB962C8B-B14F-4D97-AF65-F5344CB8AC3E}">
        <p14:creationId xmlns:p14="http://schemas.microsoft.com/office/powerpoint/2010/main" val="892125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ISM can help in visualising, understanding and discussing any system. As we are so</a:t>
            </a:r>
            <a:r>
              <a:rPr lang="en-GB" baseline="0" dirty="0"/>
              <a:t> often only involved in one part of a system, it is important when creating opportunities for change to see the whole system and how the interactions at different parts of the system work or could be improved.  Many of us will have been involved in work to look at patient flow, but understanding this in the context of the whole system can bring a new perspective and deepen our understanding. </a:t>
            </a:r>
            <a:endParaRPr lang="en-GB" dirty="0"/>
          </a:p>
        </p:txBody>
      </p:sp>
      <p:sp>
        <p:nvSpPr>
          <p:cNvPr id="4" name="Slide Number Placeholder 3"/>
          <p:cNvSpPr>
            <a:spLocks noGrp="1"/>
          </p:cNvSpPr>
          <p:nvPr>
            <p:ph type="sldNum" sz="quarter" idx="5"/>
          </p:nvPr>
        </p:nvSpPr>
        <p:spPr/>
        <p:txBody>
          <a:bodyPr/>
          <a:lstStyle/>
          <a:p>
            <a:fld id="{6EFE83B7-278F-6545-9C62-E36EB068C003}" type="slidenum">
              <a:rPr lang="en-US" smtClean="0"/>
              <a:pPr/>
              <a:t>7</a:t>
            </a:fld>
            <a:endParaRPr lang="en-US"/>
          </a:p>
        </p:txBody>
      </p:sp>
    </p:spTree>
    <p:extLst>
      <p:ext uri="{BB962C8B-B14F-4D97-AF65-F5344CB8AC3E}">
        <p14:creationId xmlns:p14="http://schemas.microsoft.com/office/powerpoint/2010/main" val="2333928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t>Please do encourage anyone who would like to know more or to be in touch about</a:t>
            </a:r>
            <a:r>
              <a:rPr lang="en-GB" baseline="0" dirty="0"/>
              <a:t> a specific issue to contact the </a:t>
            </a:r>
            <a:r>
              <a:rPr lang="en-GB" baseline="0" dirty="0" err="1"/>
              <a:t>ihub</a:t>
            </a:r>
            <a:r>
              <a:rPr lang="en-GB" baseline="0" dirty="0"/>
              <a:t> team. We are very friendly! </a:t>
            </a:r>
            <a:endParaRPr lang="en-GB" dirty="0"/>
          </a:p>
          <a:p>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8</a:t>
            </a:fld>
            <a:endParaRPr lang="en-US"/>
          </a:p>
        </p:txBody>
      </p:sp>
    </p:spTree>
    <p:extLst>
      <p:ext uri="{BB962C8B-B14F-4D97-AF65-F5344CB8AC3E}">
        <p14:creationId xmlns:p14="http://schemas.microsoft.com/office/powerpoint/2010/main" val="39163132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r="25361"/>
          <a:stretch/>
        </p:blipFill>
        <p:spPr>
          <a:xfrm>
            <a:off x="-1" y="-11691"/>
            <a:ext cx="6878783" cy="5184000"/>
          </a:xfrm>
          <a:prstGeom prst="rect">
            <a:avLst/>
          </a:prstGeom>
        </p:spPr>
      </p:pic>
    </p:spTree>
    <p:extLst>
      <p:ext uri="{BB962C8B-B14F-4D97-AF65-F5344CB8AC3E}">
        <p14:creationId xmlns:p14="http://schemas.microsoft.com/office/powerpoint/2010/main" val="3616448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20412" r="4646"/>
          <a:stretch/>
        </p:blipFill>
        <p:spPr>
          <a:xfrm>
            <a:off x="10758" y="0"/>
            <a:ext cx="6852621" cy="5143500"/>
          </a:xfrm>
          <a:prstGeom prst="rect">
            <a:avLst/>
          </a:prstGeom>
          <a:noFill/>
          <a:ln>
            <a:noFill/>
          </a:ln>
        </p:spPr>
      </p:pic>
    </p:spTree>
    <p:extLst>
      <p:ext uri="{BB962C8B-B14F-4D97-AF65-F5344CB8AC3E}">
        <p14:creationId xmlns:p14="http://schemas.microsoft.com/office/powerpoint/2010/main" val="4200654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59651BE-731E-B34C-A453-ED3D6197227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6205818" y="4767263"/>
            <a:ext cx="406482" cy="273844"/>
          </a:xfrm>
        </p:spPr>
        <p:txBody>
          <a:bodyPr/>
          <a:lstStyle/>
          <a:p>
            <a:fld id="{059651BE-731E-B34C-A453-ED3D61972272}" type="slidenum">
              <a:rPr lang="en-US" smtClean="0"/>
              <a:pPr/>
              <a:t>‹#›</a:t>
            </a:fld>
            <a:endParaRPr lang="en-US" dirty="0"/>
          </a:p>
        </p:txBody>
      </p:sp>
      <p:sp>
        <p:nvSpPr>
          <p:cNvPr id="4" name="Title Placeholder 1"/>
          <p:cNvSpPr>
            <a:spLocks noGrp="1"/>
          </p:cNvSpPr>
          <p:nvPr>
            <p:ph type="title"/>
          </p:nvPr>
        </p:nvSpPr>
        <p:spPr>
          <a:xfrm>
            <a:off x="368300" y="315630"/>
            <a:ext cx="6121400" cy="375571"/>
          </a:xfrm>
          <a:prstGeom prst="rect">
            <a:avLst/>
          </a:prstGeom>
        </p:spPr>
        <p:txBody>
          <a:bodyPr vert="horz" lIns="0" tIns="0" rIns="0" bIns="0" rtlCol="0" anchor="ctr">
            <a:noAutofit/>
          </a:bodyPr>
          <a:lstStyle>
            <a:lvl1pPr>
              <a:defRPr sz="2400"/>
            </a:lvl1pPr>
          </a:lstStyle>
          <a:p>
            <a:r>
              <a:rPr lang="en-US" dirty="0"/>
              <a:t>Click to edit Master title style</a:t>
            </a:r>
          </a:p>
        </p:txBody>
      </p:sp>
      <p:sp>
        <p:nvSpPr>
          <p:cNvPr id="6" name="Picture Placeholder 5"/>
          <p:cNvSpPr>
            <a:spLocks noGrp="1"/>
          </p:cNvSpPr>
          <p:nvPr>
            <p:ph type="pic" sz="quarter" idx="11"/>
          </p:nvPr>
        </p:nvSpPr>
        <p:spPr>
          <a:xfrm>
            <a:off x="3929063" y="1266825"/>
            <a:ext cx="2560637" cy="3390900"/>
          </a:xfrm>
        </p:spPr>
        <p:txBody>
          <a:bodyPr anchor="ctr">
            <a:normAutofit/>
          </a:bodyPr>
          <a:lstStyle>
            <a:lvl1pPr marL="0" indent="0" algn="ctr">
              <a:buNone/>
              <a:defRPr sz="1200"/>
            </a:lvl1pPr>
          </a:lstStyle>
          <a:p>
            <a:endParaRPr lang="en-GB" dirty="0"/>
          </a:p>
        </p:txBody>
      </p:sp>
      <p:sp>
        <p:nvSpPr>
          <p:cNvPr id="8" name="Content Placeholder 7"/>
          <p:cNvSpPr>
            <a:spLocks noGrp="1"/>
          </p:cNvSpPr>
          <p:nvPr>
            <p:ph sz="quarter" idx="12"/>
          </p:nvPr>
        </p:nvSpPr>
        <p:spPr>
          <a:xfrm>
            <a:off x="360004" y="1266825"/>
            <a:ext cx="3412856" cy="3390900"/>
          </a:xfrm>
        </p:spPr>
        <p:txBody>
          <a:bodyPr>
            <a:noAutofit/>
          </a:bodyPr>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7" name="Straight Connector 6"/>
          <p:cNvCxnSpPr/>
          <p:nvPr userDrawn="1"/>
        </p:nvCxnSpPr>
        <p:spPr>
          <a:xfrm>
            <a:off x="360004" y="864000"/>
            <a:ext cx="61200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2638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Rectangle 4"/>
          <p:cNvSpPr/>
          <p:nvPr userDrawn="1"/>
        </p:nvSpPr>
        <p:spPr>
          <a:xfrm>
            <a:off x="0" y="1522"/>
            <a:ext cx="6858000" cy="86247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a:p>
        </p:txBody>
      </p:sp>
      <p:sp>
        <p:nvSpPr>
          <p:cNvPr id="3" name="Slide Number Placeholder 2"/>
          <p:cNvSpPr>
            <a:spLocks noGrp="1"/>
          </p:cNvSpPr>
          <p:nvPr>
            <p:ph type="sldNum" sz="quarter" idx="10"/>
          </p:nvPr>
        </p:nvSpPr>
        <p:spPr>
          <a:xfrm>
            <a:off x="6165476" y="4767263"/>
            <a:ext cx="446824" cy="273844"/>
          </a:xfrm>
        </p:spPr>
        <p:txBody>
          <a:bodyPr/>
          <a:lstStyle/>
          <a:p>
            <a:fld id="{059651BE-731E-B34C-A453-ED3D61972272}" type="slidenum">
              <a:rPr lang="en-US" smtClean="0"/>
              <a:pPr/>
              <a:t>‹#›</a:t>
            </a:fld>
            <a:endParaRPr lang="en-US" dirty="0"/>
          </a:p>
        </p:txBody>
      </p:sp>
      <p:sp>
        <p:nvSpPr>
          <p:cNvPr id="4" name="Title Placeholder 1"/>
          <p:cNvSpPr>
            <a:spLocks noGrp="1"/>
          </p:cNvSpPr>
          <p:nvPr>
            <p:ph type="title"/>
          </p:nvPr>
        </p:nvSpPr>
        <p:spPr>
          <a:xfrm>
            <a:off x="368300" y="303213"/>
            <a:ext cx="6366600" cy="334196"/>
          </a:xfrm>
          <a:prstGeom prst="rect">
            <a:avLst/>
          </a:prstGeom>
        </p:spPr>
        <p:txBody>
          <a:bodyPr vert="horz" lIns="0" tIns="0" rIns="0" bIns="0" rtlCol="0" anchor="ctr">
            <a:noAutofit/>
          </a:bodyPr>
          <a:lstStyle>
            <a:lvl1pPr>
              <a:defRPr sz="2400">
                <a:solidFill>
                  <a:schemeClr val="bg1"/>
                </a:solidFill>
              </a:defRPr>
            </a:lvl1pPr>
          </a:lstStyle>
          <a:p>
            <a:r>
              <a:rPr lang="en-US" dirty="0"/>
              <a:t>Click to edit Master title style</a:t>
            </a:r>
          </a:p>
        </p:txBody>
      </p:sp>
      <p:sp>
        <p:nvSpPr>
          <p:cNvPr id="6" name="Picture Placeholder 5"/>
          <p:cNvSpPr>
            <a:spLocks noGrp="1"/>
          </p:cNvSpPr>
          <p:nvPr>
            <p:ph type="pic" sz="quarter" idx="11"/>
          </p:nvPr>
        </p:nvSpPr>
        <p:spPr>
          <a:xfrm>
            <a:off x="3929063" y="1266825"/>
            <a:ext cx="2560637" cy="3390900"/>
          </a:xfrm>
        </p:spPr>
        <p:txBody>
          <a:bodyPr anchor="ctr">
            <a:normAutofit/>
          </a:bodyPr>
          <a:lstStyle>
            <a:lvl1pPr marL="0" indent="0" algn="ctr">
              <a:buNone/>
              <a:defRPr sz="1200"/>
            </a:lvl1pPr>
          </a:lstStyle>
          <a:p>
            <a:endParaRPr lang="en-GB" dirty="0"/>
          </a:p>
        </p:txBody>
      </p:sp>
      <p:sp>
        <p:nvSpPr>
          <p:cNvPr id="8" name="Content Placeholder 7"/>
          <p:cNvSpPr>
            <a:spLocks noGrp="1"/>
          </p:cNvSpPr>
          <p:nvPr>
            <p:ph sz="quarter" idx="12"/>
          </p:nvPr>
        </p:nvSpPr>
        <p:spPr>
          <a:xfrm>
            <a:off x="368300" y="1266825"/>
            <a:ext cx="3412856" cy="3390900"/>
          </a:xfrm>
        </p:spPr>
        <p:txBody>
          <a:bodyPr>
            <a:noAutofit/>
          </a:bodyPr>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327286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7600" y="315630"/>
            <a:ext cx="6366600" cy="37557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245700" y="1113751"/>
            <a:ext cx="6358500" cy="3391575"/>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318000" y="4767263"/>
            <a:ext cx="294300" cy="273844"/>
          </a:xfrm>
          <a:prstGeom prst="rect">
            <a:avLst/>
          </a:prstGeom>
        </p:spPr>
        <p:txBody>
          <a:bodyPr vert="horz" lIns="91440" tIns="45720" rIns="91440" bIns="45720" rtlCol="0" anchor="ctr"/>
          <a:lstStyle>
            <a:lvl1pPr algn="r">
              <a:defRPr sz="900">
                <a:solidFill>
                  <a:srgbClr val="00A2E5"/>
                </a:solidFill>
              </a:defRPr>
            </a:lvl1pPr>
          </a:lstStyle>
          <a:p>
            <a:fld id="{059651BE-731E-B34C-A453-ED3D61972272}" type="slidenum">
              <a:rPr lang="en-US" smtClean="0"/>
              <a:pPr/>
              <a:t>‹#›</a:t>
            </a:fld>
            <a:endParaRPr lang="en-US" dirty="0"/>
          </a:p>
        </p:txBody>
      </p:sp>
    </p:spTree>
    <p:extLst>
      <p:ext uri="{BB962C8B-B14F-4D97-AF65-F5344CB8AC3E}">
        <p14:creationId xmlns:p14="http://schemas.microsoft.com/office/powerpoint/2010/main" val="1154669674"/>
      </p:ext>
    </p:extLst>
  </p:cSld>
  <p:clrMap bg1="lt1" tx1="dk1" bg2="lt2" tx2="dk2" accent1="accent1" accent2="accent2" accent3="accent3" accent4="accent4" accent5="accent5" accent6="accent6" hlink="hlink" folHlink="folHlink"/>
  <p:sldLayoutIdLst>
    <p:sldLayoutId id="2147483684" r:id="rId1"/>
    <p:sldLayoutId id="2147483691" r:id="rId2"/>
    <p:sldLayoutId id="2147483667" r:id="rId3"/>
  </p:sldLayoutIdLst>
  <p:txStyles>
    <p:titleStyle>
      <a:lvl1pPr algn="l" defTabSz="342900" rtl="0" eaLnBrk="1" latinLnBrk="0" hangingPunct="1">
        <a:spcBef>
          <a:spcPct val="0"/>
        </a:spcBef>
        <a:buNone/>
        <a:defRPr sz="2100" b="0" u="none" kern="1200">
          <a:solidFill>
            <a:srgbClr val="004685"/>
          </a:solidFill>
          <a:uFill>
            <a:solidFill>
              <a:srgbClr val="00A2E5"/>
            </a:solidFill>
          </a:uFill>
          <a:latin typeface="+mj-lt"/>
          <a:ea typeface="+mj-ea"/>
          <a:cs typeface="+mj-cs"/>
        </a:defRPr>
      </a:lvl1pPr>
    </p:titleStyle>
    <p:bodyStyle>
      <a:lvl1pPr marL="257175" indent="-257175" algn="l" defTabSz="342900" rtl="0" eaLnBrk="1" latinLnBrk="0" hangingPunct="1">
        <a:spcBef>
          <a:spcPct val="20000"/>
        </a:spcBef>
        <a:buFont typeface="Arial"/>
        <a:buChar char="•"/>
        <a:defRPr sz="1800" kern="1200">
          <a:solidFill>
            <a:srgbClr val="004685"/>
          </a:solidFill>
          <a:latin typeface="+mn-lt"/>
          <a:ea typeface="+mn-ea"/>
          <a:cs typeface="+mn-cs"/>
        </a:defRPr>
      </a:lvl1pPr>
      <a:lvl2pPr marL="557213" indent="-214313" algn="l" defTabSz="342900" rtl="0" eaLnBrk="1" latinLnBrk="0" hangingPunct="1">
        <a:spcBef>
          <a:spcPct val="20000"/>
        </a:spcBef>
        <a:buFont typeface="Arial"/>
        <a:buChar char="–"/>
        <a:defRPr sz="1500" kern="1200">
          <a:solidFill>
            <a:srgbClr val="004685"/>
          </a:solidFill>
          <a:latin typeface="+mn-lt"/>
          <a:ea typeface="+mn-ea"/>
          <a:cs typeface="+mn-cs"/>
        </a:defRPr>
      </a:lvl2pPr>
      <a:lvl3pPr marL="857250" indent="-171450" algn="l" defTabSz="342900" rtl="0" eaLnBrk="1" latinLnBrk="0" hangingPunct="1">
        <a:spcBef>
          <a:spcPct val="20000"/>
        </a:spcBef>
        <a:buFont typeface="Arial"/>
        <a:buChar char="•"/>
        <a:defRPr sz="1350" kern="1200">
          <a:solidFill>
            <a:srgbClr val="004685"/>
          </a:solidFill>
          <a:latin typeface="+mn-lt"/>
          <a:ea typeface="+mn-ea"/>
          <a:cs typeface="+mn-cs"/>
        </a:defRPr>
      </a:lvl3pPr>
      <a:lvl4pPr marL="1200150" indent="-171450" algn="l" defTabSz="342900" rtl="0" eaLnBrk="1" latinLnBrk="0" hangingPunct="1">
        <a:spcBef>
          <a:spcPct val="20000"/>
        </a:spcBef>
        <a:buFont typeface="Arial"/>
        <a:buChar char="–"/>
        <a:defRPr sz="1200" kern="1200">
          <a:solidFill>
            <a:srgbClr val="004685"/>
          </a:solidFill>
          <a:latin typeface="+mn-lt"/>
          <a:ea typeface="+mn-ea"/>
          <a:cs typeface="+mn-cs"/>
        </a:defRPr>
      </a:lvl4pPr>
      <a:lvl5pPr marL="1543050" indent="-171450" algn="l" defTabSz="342900" rtl="0" eaLnBrk="1" latinLnBrk="0" hangingPunct="1">
        <a:spcBef>
          <a:spcPct val="20000"/>
        </a:spcBef>
        <a:buFont typeface="Arial"/>
        <a:buChar char="»"/>
        <a:defRPr sz="1200" kern="1200">
          <a:solidFill>
            <a:srgbClr val="004685"/>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315630"/>
            <a:ext cx="6366600" cy="37557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368300" y="1113751"/>
            <a:ext cx="6358500" cy="3391575"/>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318000" y="4767263"/>
            <a:ext cx="294300" cy="273844"/>
          </a:xfrm>
          <a:prstGeom prst="rect">
            <a:avLst/>
          </a:prstGeom>
        </p:spPr>
        <p:txBody>
          <a:bodyPr vert="horz" lIns="91440" tIns="45720" rIns="91440" bIns="45720" rtlCol="0" anchor="ctr"/>
          <a:lstStyle>
            <a:lvl1pPr algn="r">
              <a:defRPr sz="900">
                <a:solidFill>
                  <a:srgbClr val="00A2E5"/>
                </a:solidFill>
              </a:defRPr>
            </a:lvl1pPr>
          </a:lstStyle>
          <a:p>
            <a:fld id="{059651BE-731E-B34C-A453-ED3D61972272}" type="slidenum">
              <a:rPr lang="en-US" smtClean="0"/>
              <a:pPr/>
              <a:t>‹#›</a:t>
            </a:fld>
            <a:endParaRPr lang="en-US" dirty="0"/>
          </a:p>
        </p:txBody>
      </p:sp>
    </p:spTree>
    <p:extLst>
      <p:ext uri="{BB962C8B-B14F-4D97-AF65-F5344CB8AC3E}">
        <p14:creationId xmlns:p14="http://schemas.microsoft.com/office/powerpoint/2010/main" val="967501855"/>
      </p:ext>
    </p:extLst>
  </p:cSld>
  <p:clrMap bg1="lt1" tx1="dk1" bg2="lt2" tx2="dk2" accent1="accent1" accent2="accent2" accent3="accent3" accent4="accent4" accent5="accent5" accent6="accent6" hlink="hlink" folHlink="folHlink"/>
  <p:sldLayoutIdLst>
    <p:sldLayoutId id="2147483688" r:id="rId1"/>
    <p:sldLayoutId id="2147483690" r:id="rId2"/>
  </p:sldLayoutIdLst>
  <p:txStyles>
    <p:titleStyle>
      <a:lvl1pPr algn="l" defTabSz="342900" rtl="0" eaLnBrk="1" latinLnBrk="0" hangingPunct="1">
        <a:spcBef>
          <a:spcPct val="0"/>
        </a:spcBef>
        <a:buNone/>
        <a:defRPr sz="2100" b="0" u="none" kern="1200">
          <a:solidFill>
            <a:srgbClr val="004685"/>
          </a:solidFill>
          <a:uFill>
            <a:solidFill>
              <a:srgbClr val="00A2E5"/>
            </a:solidFill>
          </a:uFill>
          <a:latin typeface="+mj-lt"/>
          <a:ea typeface="+mj-ea"/>
          <a:cs typeface="+mj-cs"/>
        </a:defRPr>
      </a:lvl1pPr>
    </p:titleStyle>
    <p:bodyStyle>
      <a:lvl1pPr marL="257175" indent="-257175" algn="l" defTabSz="342900" rtl="0" eaLnBrk="1" latinLnBrk="0" hangingPunct="1">
        <a:spcBef>
          <a:spcPct val="20000"/>
        </a:spcBef>
        <a:buFont typeface="Arial"/>
        <a:buChar char="•"/>
        <a:defRPr sz="1800" kern="1200">
          <a:solidFill>
            <a:srgbClr val="004685"/>
          </a:solidFill>
          <a:latin typeface="+mn-lt"/>
          <a:ea typeface="+mn-ea"/>
          <a:cs typeface="+mn-cs"/>
        </a:defRPr>
      </a:lvl1pPr>
      <a:lvl2pPr marL="557213" indent="-214313" algn="l" defTabSz="342900" rtl="0" eaLnBrk="1" latinLnBrk="0" hangingPunct="1">
        <a:spcBef>
          <a:spcPct val="20000"/>
        </a:spcBef>
        <a:buFont typeface="Arial"/>
        <a:buChar char="–"/>
        <a:defRPr sz="1500" kern="1200">
          <a:solidFill>
            <a:srgbClr val="004685"/>
          </a:solidFill>
          <a:latin typeface="+mn-lt"/>
          <a:ea typeface="+mn-ea"/>
          <a:cs typeface="+mn-cs"/>
        </a:defRPr>
      </a:lvl2pPr>
      <a:lvl3pPr marL="857250" indent="-171450" algn="l" defTabSz="342900" rtl="0" eaLnBrk="1" latinLnBrk="0" hangingPunct="1">
        <a:spcBef>
          <a:spcPct val="20000"/>
        </a:spcBef>
        <a:buFont typeface="Arial"/>
        <a:buChar char="•"/>
        <a:defRPr sz="1350" kern="1200">
          <a:solidFill>
            <a:srgbClr val="004685"/>
          </a:solidFill>
          <a:latin typeface="+mn-lt"/>
          <a:ea typeface="+mn-ea"/>
          <a:cs typeface="+mn-cs"/>
        </a:defRPr>
      </a:lvl3pPr>
      <a:lvl4pPr marL="1200150" indent="-171450" algn="l" defTabSz="342900" rtl="0" eaLnBrk="1" latinLnBrk="0" hangingPunct="1">
        <a:spcBef>
          <a:spcPct val="20000"/>
        </a:spcBef>
        <a:buFont typeface="Arial"/>
        <a:buChar char="–"/>
        <a:defRPr sz="1200" kern="1200">
          <a:solidFill>
            <a:srgbClr val="004685"/>
          </a:solidFill>
          <a:latin typeface="+mn-lt"/>
          <a:ea typeface="+mn-ea"/>
          <a:cs typeface="+mn-cs"/>
        </a:defRPr>
      </a:lvl4pPr>
      <a:lvl5pPr marL="1543050" indent="-171450" algn="l" defTabSz="342900" rtl="0" eaLnBrk="1" latinLnBrk="0" hangingPunct="1">
        <a:spcBef>
          <a:spcPct val="20000"/>
        </a:spcBef>
        <a:buFont typeface="Arial"/>
        <a:buChar char="»"/>
        <a:defRPr sz="1200" kern="1200">
          <a:solidFill>
            <a:srgbClr val="004685"/>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2" userDrawn="1">
          <p15:clr>
            <a:srgbClr val="F26B43"/>
          </p15:clr>
        </p15:guide>
        <p15:guide id="2" pos="4088" userDrawn="1">
          <p15:clr>
            <a:srgbClr val="F26B43"/>
          </p15:clr>
        </p15:guide>
        <p15:guide id="3" orient="horz" pos="191" userDrawn="1">
          <p15:clr>
            <a:srgbClr val="F26B43"/>
          </p15:clr>
        </p15:guide>
        <p15:guide id="4" orient="horz" pos="295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77506" y="1645898"/>
            <a:ext cx="5104620" cy="885317"/>
          </a:xfrm>
          <a:prstGeom prst="rect">
            <a:avLst/>
          </a:prstGeom>
        </p:spPr>
        <p:txBody>
          <a:bodyPr anchor="t" anchorCtr="0">
            <a:noAutofit/>
          </a:bodyPr>
          <a:lstStyle>
            <a:lvl1pPr algn="l" defTabSz="457200" rtl="0" eaLnBrk="1" latinLnBrk="0" hangingPunct="1">
              <a:lnSpc>
                <a:spcPct val="80000"/>
              </a:lnSpc>
              <a:spcBef>
                <a:spcPct val="0"/>
              </a:spcBef>
              <a:buNone/>
              <a:defRPr sz="4800" b="0" u="none" kern="1200" spc="-20" baseline="0">
                <a:solidFill>
                  <a:schemeClr val="bg1"/>
                </a:solidFill>
                <a:uFill>
                  <a:solidFill>
                    <a:srgbClr val="00A2E5"/>
                  </a:solidFill>
                </a:uFill>
                <a:latin typeface="+mj-lt"/>
                <a:ea typeface="+mj-ea"/>
                <a:cs typeface="+mj-cs"/>
              </a:defRPr>
            </a:lvl1pPr>
          </a:lstStyle>
          <a:p>
            <a:r>
              <a:rPr lang="en-GB" sz="3600" dirty="0"/>
              <a:t>Interconnected Systems Mapping: Session Two </a:t>
            </a:r>
          </a:p>
          <a:p>
            <a:endParaRPr lang="en-GB" sz="3600"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68299" y="438752"/>
            <a:ext cx="2032441" cy="612000"/>
          </a:xfrm>
          <a:prstGeom prst="rect">
            <a:avLst/>
          </a:prstGeom>
        </p:spPr>
      </p:pic>
      <p:sp>
        <p:nvSpPr>
          <p:cNvPr id="13" name="Text Placeholder 9"/>
          <p:cNvSpPr txBox="1">
            <a:spLocks/>
          </p:cNvSpPr>
          <p:nvPr/>
        </p:nvSpPr>
        <p:spPr>
          <a:xfrm>
            <a:off x="277505" y="4400384"/>
            <a:ext cx="2348463" cy="307871"/>
          </a:xfrm>
          <a:prstGeom prst="rect">
            <a:avLst/>
          </a:prstGeom>
        </p:spPr>
        <p:txBody>
          <a:bodyPr>
            <a:noAutofit/>
          </a:bodyPr>
          <a:lstStyle>
            <a:lvl1pPr marL="0" indent="0" algn="l" defTabSz="457200" rtl="0" eaLnBrk="1" latinLnBrk="0" hangingPunct="1">
              <a:lnSpc>
                <a:spcPct val="90000"/>
              </a:lnSpc>
              <a:spcBef>
                <a:spcPts val="0"/>
              </a:spcBef>
              <a:buFont typeface="Arial"/>
              <a:buNone/>
              <a:defRPr sz="1400" kern="1200" baseline="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4685"/>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rgbClr val="004685"/>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rgbClr val="004685"/>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rgbClr val="00468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100" dirty="0"/>
              <a:t>Supporting better quality health and social care for everyone in Scotland</a:t>
            </a:r>
            <a:endParaRPr lang="en-GB" sz="1100" dirty="0"/>
          </a:p>
        </p:txBody>
      </p:sp>
      <p:pic>
        <p:nvPicPr>
          <p:cNvPr id="7" name="Picture 6"/>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898629" y="4306020"/>
            <a:ext cx="600865" cy="396000"/>
          </a:xfrm>
          <a:prstGeom prst="rect">
            <a:avLst/>
          </a:prstGeom>
        </p:spPr>
      </p:pic>
    </p:spTree>
    <p:extLst>
      <p:ext uri="{BB962C8B-B14F-4D97-AF65-F5344CB8AC3E}">
        <p14:creationId xmlns:p14="http://schemas.microsoft.com/office/powerpoint/2010/main" val="758737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a:t>Agenda</a:t>
            </a:r>
          </a:p>
        </p:txBody>
      </p:sp>
      <p:graphicFrame>
        <p:nvGraphicFramePr>
          <p:cNvPr id="4" name="Table 3">
            <a:extLst>
              <a:ext uri="{FF2B5EF4-FFF2-40B4-BE49-F238E27FC236}">
                <a16:creationId xmlns:a16="http://schemas.microsoft.com/office/drawing/2014/main" id="{95CD3771-205B-391D-FF46-38F338F4E559}"/>
              </a:ext>
            </a:extLst>
          </p:cNvPr>
          <p:cNvGraphicFramePr>
            <a:graphicFrameLocks noGrp="1"/>
          </p:cNvGraphicFramePr>
          <p:nvPr>
            <p:extLst>
              <p:ext uri="{D42A27DB-BD31-4B8C-83A1-F6EECF244321}">
                <p14:modId xmlns:p14="http://schemas.microsoft.com/office/powerpoint/2010/main" val="1015946170"/>
              </p:ext>
            </p:extLst>
          </p:nvPr>
        </p:nvGraphicFramePr>
        <p:xfrm>
          <a:off x="114911" y="949684"/>
          <a:ext cx="6657309" cy="3999305"/>
        </p:xfrm>
        <a:graphic>
          <a:graphicData uri="http://schemas.openxmlformats.org/drawingml/2006/table">
            <a:tbl>
              <a:tblPr firstRow="1" firstCol="1" bandRow="1">
                <a:tableStyleId>{5C22544A-7EE6-4342-B048-85BDC9FD1C3A}</a:tableStyleId>
              </a:tblPr>
              <a:tblGrid>
                <a:gridCol w="1392747">
                  <a:extLst>
                    <a:ext uri="{9D8B030D-6E8A-4147-A177-3AD203B41FA5}">
                      <a16:colId xmlns:a16="http://schemas.microsoft.com/office/drawing/2014/main" val="2457993854"/>
                    </a:ext>
                  </a:extLst>
                </a:gridCol>
                <a:gridCol w="5264562">
                  <a:extLst>
                    <a:ext uri="{9D8B030D-6E8A-4147-A177-3AD203B41FA5}">
                      <a16:colId xmlns:a16="http://schemas.microsoft.com/office/drawing/2014/main" val="2968814454"/>
                    </a:ext>
                  </a:extLst>
                </a:gridCol>
              </a:tblGrid>
              <a:tr h="234910">
                <a:tc>
                  <a:txBody>
                    <a:bodyPr/>
                    <a:lstStyle/>
                    <a:p>
                      <a:pPr algn="ctr">
                        <a:lnSpc>
                          <a:spcPct val="107000"/>
                        </a:lnSpc>
                        <a:spcAft>
                          <a:spcPts val="0"/>
                        </a:spcAft>
                      </a:pPr>
                      <a:r>
                        <a:rPr lang="en-GB" sz="1400">
                          <a:effectLst/>
                        </a:rPr>
                        <a:t>Time</a:t>
                      </a:r>
                      <a:endParaRPr lang="en-GB" sz="140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400">
                          <a:effectLst/>
                        </a:rPr>
                        <a:t>Title</a:t>
                      </a:r>
                      <a:endParaRPr lang="en-GB" sz="140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53232601"/>
                  </a:ext>
                </a:extLst>
              </a:tr>
              <a:tr h="317719">
                <a:tc>
                  <a:txBody>
                    <a:bodyPr/>
                    <a:lstStyle/>
                    <a:p>
                      <a:pPr algn="ctr">
                        <a:spcAft>
                          <a:spcPts val="0"/>
                        </a:spcAft>
                      </a:pPr>
                      <a:r>
                        <a:rPr lang="en-GB" sz="1400">
                          <a:effectLst/>
                        </a:rPr>
                        <a:t>15mins</a:t>
                      </a:r>
                      <a:endParaRPr lang="en-GB" sz="14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en-GB" sz="1400" dirty="0">
                          <a:effectLst/>
                        </a:rPr>
                        <a:t>Welcome and Introduction</a:t>
                      </a:r>
                      <a:endParaRPr lang="en-GB" sz="1400" dirty="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5988437"/>
                  </a:ext>
                </a:extLst>
              </a:tr>
              <a:tr h="478443">
                <a:tc>
                  <a:txBody>
                    <a:bodyPr/>
                    <a:lstStyle/>
                    <a:p>
                      <a:pPr algn="ctr">
                        <a:spcAft>
                          <a:spcPts val="0"/>
                        </a:spcAft>
                      </a:pPr>
                      <a:r>
                        <a:rPr lang="en-GB" sz="1400">
                          <a:effectLst/>
                        </a:rPr>
                        <a:t>15mins</a:t>
                      </a:r>
                      <a:endParaRPr lang="en-GB" sz="14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en-GB" sz="1400" dirty="0">
                          <a:effectLst/>
                        </a:rPr>
                        <a:t>Making the connections – noting the basic connections between services</a:t>
                      </a:r>
                      <a:endParaRPr lang="en-GB" sz="1400" dirty="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3996915"/>
                  </a:ext>
                </a:extLst>
              </a:tr>
              <a:tr h="967736">
                <a:tc>
                  <a:txBody>
                    <a:bodyPr/>
                    <a:lstStyle/>
                    <a:p>
                      <a:pPr algn="ctr">
                        <a:spcAft>
                          <a:spcPts val="0"/>
                        </a:spcAft>
                      </a:pPr>
                      <a:r>
                        <a:rPr lang="en-GB" sz="1400">
                          <a:effectLst/>
                        </a:rPr>
                        <a:t>30mins</a:t>
                      </a:r>
                      <a:endParaRPr lang="en-GB" sz="14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en-GB" sz="1400" dirty="0">
                          <a:effectLst/>
                        </a:rPr>
                        <a:t>Direction of travel and access – discussing and agreeing the referral dynamics between services and if people are able to self-refer</a:t>
                      </a:r>
                      <a:endParaRPr lang="en-GB" sz="1400" dirty="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4155212"/>
                  </a:ext>
                </a:extLst>
              </a:tr>
              <a:tr h="233796">
                <a:tc>
                  <a:txBody>
                    <a:bodyPr/>
                    <a:lstStyle/>
                    <a:p>
                      <a:pPr algn="ctr">
                        <a:lnSpc>
                          <a:spcPct val="107000"/>
                        </a:lnSpc>
                        <a:spcAft>
                          <a:spcPts val="0"/>
                        </a:spcAft>
                      </a:pPr>
                      <a:r>
                        <a:rPr lang="en-GB" sz="1400">
                          <a:effectLst/>
                        </a:rPr>
                        <a:t>15mins</a:t>
                      </a:r>
                      <a:endParaRPr lang="en-GB" sz="140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400">
                          <a:effectLst/>
                        </a:rPr>
                        <a:t>Comfort Break </a:t>
                      </a:r>
                      <a:endParaRPr lang="en-GB" sz="140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63526621"/>
                  </a:ext>
                </a:extLst>
              </a:tr>
              <a:tr h="277159">
                <a:tc>
                  <a:txBody>
                    <a:bodyPr/>
                    <a:lstStyle/>
                    <a:p>
                      <a:pPr algn="ctr">
                        <a:spcAft>
                          <a:spcPts val="0"/>
                        </a:spcAft>
                      </a:pPr>
                      <a:r>
                        <a:rPr lang="en-GB" sz="1400">
                          <a:effectLst/>
                        </a:rPr>
                        <a:t>20mins</a:t>
                      </a:r>
                      <a:endParaRPr lang="en-GB" sz="14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en-GB" sz="1400" dirty="0">
                          <a:effectLst/>
                        </a:rPr>
                        <a:t>Discussion One: Initial reflections</a:t>
                      </a:r>
                      <a:endParaRPr lang="en-GB" sz="1400" dirty="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58878084"/>
                  </a:ext>
                </a:extLst>
              </a:tr>
              <a:tr h="1212383">
                <a:tc>
                  <a:txBody>
                    <a:bodyPr/>
                    <a:lstStyle/>
                    <a:p>
                      <a:pPr algn="ctr">
                        <a:spcAft>
                          <a:spcPts val="0"/>
                        </a:spcAft>
                      </a:pPr>
                      <a:r>
                        <a:rPr lang="en-GB" sz="1400">
                          <a:effectLst/>
                        </a:rPr>
                        <a:t>40mins</a:t>
                      </a:r>
                      <a:endParaRPr lang="en-GB" sz="14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en-GB" sz="1400" dirty="0">
                          <a:effectLst/>
                        </a:rPr>
                        <a:t>Discussion Two: What does this mean for…</a:t>
                      </a:r>
                    </a:p>
                    <a:p>
                      <a:pPr algn="l">
                        <a:lnSpc>
                          <a:spcPct val="107000"/>
                        </a:lnSpc>
                        <a:spcAft>
                          <a:spcPts val="0"/>
                        </a:spcAft>
                      </a:pPr>
                      <a:r>
                        <a:rPr lang="en-GB" sz="1400" dirty="0">
                          <a:effectLst/>
                        </a:rPr>
                        <a:t>…people delivering services? </a:t>
                      </a:r>
                    </a:p>
                    <a:p>
                      <a:pPr algn="l">
                        <a:lnSpc>
                          <a:spcPct val="107000"/>
                        </a:lnSpc>
                        <a:spcAft>
                          <a:spcPts val="0"/>
                        </a:spcAft>
                      </a:pPr>
                      <a:r>
                        <a:rPr lang="en-GB" sz="1400" dirty="0">
                          <a:effectLst/>
                        </a:rPr>
                        <a:t>…leadership?</a:t>
                      </a:r>
                    </a:p>
                    <a:p>
                      <a:pPr algn="l">
                        <a:lnSpc>
                          <a:spcPct val="107000"/>
                        </a:lnSpc>
                        <a:spcAft>
                          <a:spcPts val="0"/>
                        </a:spcAft>
                      </a:pPr>
                      <a:r>
                        <a:rPr lang="en-GB" sz="1400" dirty="0">
                          <a:effectLst/>
                        </a:rPr>
                        <a:t>…planning? </a:t>
                      </a:r>
                      <a:endParaRPr lang="en-GB" sz="1400" dirty="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5597151"/>
                  </a:ext>
                </a:extLst>
              </a:tr>
              <a:tr h="277159">
                <a:tc>
                  <a:txBody>
                    <a:bodyPr/>
                    <a:lstStyle/>
                    <a:p>
                      <a:pPr marL="457200" indent="-180340" algn="ctr">
                        <a:lnSpc>
                          <a:spcPct val="120000"/>
                        </a:lnSpc>
                        <a:spcBef>
                          <a:spcPts val="240"/>
                        </a:spcBef>
                        <a:spcAft>
                          <a:spcPts val="0"/>
                        </a:spcAft>
                      </a:pPr>
                      <a:r>
                        <a:rPr lang="en-US" sz="1400">
                          <a:effectLst/>
                        </a:rPr>
                        <a:t> </a:t>
                      </a:r>
                      <a:endParaRPr lang="en-GB" sz="1400">
                        <a:solidFill>
                          <a:srgbClr val="2F2E2F"/>
                        </a:solidFill>
                        <a:effectLst/>
                        <a:latin typeface="Calibri" panose="020F0502020204030204" pitchFamily="34" charset="0"/>
                        <a:ea typeface="ClanPro-News"/>
                        <a:cs typeface="ClanPro-News"/>
                      </a:endParaRPr>
                    </a:p>
                  </a:txBody>
                  <a:tcPr marL="68580" marR="68580" marT="0" marB="0" anchor="ctr"/>
                </a:tc>
                <a:tc>
                  <a:txBody>
                    <a:bodyPr/>
                    <a:lstStyle/>
                    <a:p>
                      <a:pPr algn="l">
                        <a:lnSpc>
                          <a:spcPct val="107000"/>
                        </a:lnSpc>
                        <a:spcAft>
                          <a:spcPts val="0"/>
                        </a:spcAft>
                      </a:pPr>
                      <a:r>
                        <a:rPr lang="en-GB" sz="1400" dirty="0">
                          <a:effectLst/>
                        </a:rPr>
                        <a:t>Next Steps and Close</a:t>
                      </a:r>
                      <a:endParaRPr lang="en-GB" sz="1400" dirty="0">
                        <a:solidFill>
                          <a:srgbClr val="2F2E2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6508810"/>
                  </a:ext>
                </a:extLst>
              </a:tr>
            </a:tbl>
          </a:graphicData>
        </a:graphic>
      </p:graphicFrame>
    </p:spTree>
    <p:extLst>
      <p:ext uri="{BB962C8B-B14F-4D97-AF65-F5344CB8AC3E}">
        <p14:creationId xmlns:p14="http://schemas.microsoft.com/office/powerpoint/2010/main" val="1010056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a:t>Purpose of an ISM</a:t>
            </a:r>
          </a:p>
        </p:txBody>
      </p:sp>
      <p:sp>
        <p:nvSpPr>
          <p:cNvPr id="4" name="Content Placeholder 3">
            <a:extLst>
              <a:ext uri="{FF2B5EF4-FFF2-40B4-BE49-F238E27FC236}">
                <a16:creationId xmlns:a16="http://schemas.microsoft.com/office/drawing/2014/main" id="{FA052355-147F-BEA8-D672-20D5F7F71D9D}"/>
              </a:ext>
            </a:extLst>
          </p:cNvPr>
          <p:cNvSpPr>
            <a:spLocks noGrp="1"/>
          </p:cNvSpPr>
          <p:nvPr>
            <p:ph sz="quarter" idx="12"/>
          </p:nvPr>
        </p:nvSpPr>
        <p:spPr>
          <a:xfrm>
            <a:off x="368300" y="1266825"/>
            <a:ext cx="6280150" cy="3390900"/>
          </a:xfrm>
        </p:spPr>
        <p:txBody>
          <a:bodyPr/>
          <a:lstStyle/>
          <a:p>
            <a:r>
              <a:rPr lang="en-GB" dirty="0"/>
              <a:t>To deliver a visual overview of an integrated health, social care and community system</a:t>
            </a:r>
          </a:p>
          <a:p>
            <a:r>
              <a:rPr lang="en-GB" dirty="0"/>
              <a:t>Once completed, can be considered for what insights it offers around the interconnectedness of the system.</a:t>
            </a:r>
          </a:p>
          <a:p>
            <a:r>
              <a:rPr lang="en-GB" dirty="0"/>
              <a:t>Help provide an understanding of the flow of demand on the health and social care system, indicate focus areas for further improvement work, and enable informed strategic decision-making.</a:t>
            </a:r>
          </a:p>
          <a:p>
            <a:endParaRPr lang="en-GB" dirty="0"/>
          </a:p>
          <a:p>
            <a:pPr marL="0" indent="0">
              <a:buNone/>
            </a:pPr>
            <a:endParaRPr lang="en-GB" dirty="0"/>
          </a:p>
        </p:txBody>
      </p:sp>
    </p:spTree>
    <p:extLst>
      <p:ext uri="{BB962C8B-B14F-4D97-AF65-F5344CB8AC3E}">
        <p14:creationId xmlns:p14="http://schemas.microsoft.com/office/powerpoint/2010/main" val="2794710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a:t>Making the connections</a:t>
            </a:r>
          </a:p>
        </p:txBody>
      </p:sp>
      <p:sp>
        <p:nvSpPr>
          <p:cNvPr id="4" name="Content Placeholder 3">
            <a:extLst>
              <a:ext uri="{FF2B5EF4-FFF2-40B4-BE49-F238E27FC236}">
                <a16:creationId xmlns:a16="http://schemas.microsoft.com/office/drawing/2014/main" id="{FA052355-147F-BEA8-D672-20D5F7F71D9D}"/>
              </a:ext>
            </a:extLst>
          </p:cNvPr>
          <p:cNvSpPr>
            <a:spLocks noGrp="1"/>
          </p:cNvSpPr>
          <p:nvPr>
            <p:ph sz="quarter" idx="12"/>
          </p:nvPr>
        </p:nvSpPr>
        <p:spPr>
          <a:xfrm>
            <a:off x="368300" y="1266825"/>
            <a:ext cx="6280150" cy="3390900"/>
          </a:xfrm>
        </p:spPr>
        <p:txBody>
          <a:bodyPr/>
          <a:lstStyle/>
          <a:p>
            <a:pPr marL="0" indent="0">
              <a:buNone/>
            </a:pPr>
            <a:r>
              <a:rPr lang="en-GB" dirty="0"/>
              <a:t>A connection between two services is:</a:t>
            </a:r>
          </a:p>
          <a:p>
            <a:pPr marL="0" indent="0">
              <a:buNone/>
            </a:pPr>
            <a:endParaRPr lang="en-GB" sz="900" dirty="0"/>
          </a:p>
          <a:p>
            <a:r>
              <a:rPr lang="en-GB" dirty="0"/>
              <a:t>People are referred across services (white)</a:t>
            </a:r>
          </a:p>
          <a:p>
            <a:r>
              <a:rPr lang="en-GB" dirty="0"/>
              <a:t>There are agreements in place around shared care (black)</a:t>
            </a:r>
          </a:p>
          <a:p>
            <a:r>
              <a:rPr lang="en-GB" dirty="0"/>
              <a:t>Information is shared across services (blue)</a:t>
            </a:r>
          </a:p>
          <a:p>
            <a:endParaRPr lang="en-GB" dirty="0"/>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229810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a:t>Direction of travel</a:t>
            </a:r>
          </a:p>
        </p:txBody>
      </p:sp>
      <p:sp>
        <p:nvSpPr>
          <p:cNvPr id="4" name="Content Placeholder 3">
            <a:extLst>
              <a:ext uri="{FF2B5EF4-FFF2-40B4-BE49-F238E27FC236}">
                <a16:creationId xmlns:a16="http://schemas.microsoft.com/office/drawing/2014/main" id="{FA052355-147F-BEA8-D672-20D5F7F71D9D}"/>
              </a:ext>
            </a:extLst>
          </p:cNvPr>
          <p:cNvSpPr>
            <a:spLocks noGrp="1"/>
          </p:cNvSpPr>
          <p:nvPr>
            <p:ph sz="quarter" idx="12"/>
          </p:nvPr>
        </p:nvSpPr>
        <p:spPr>
          <a:xfrm>
            <a:off x="368300" y="1266825"/>
            <a:ext cx="6280150" cy="3390900"/>
          </a:xfrm>
        </p:spPr>
        <p:txBody>
          <a:bodyPr/>
          <a:lstStyle/>
          <a:p>
            <a:pPr marL="0" indent="0">
              <a:buNone/>
            </a:pPr>
            <a:r>
              <a:rPr lang="en-GB" dirty="0"/>
              <a:t>Using post-its next to the connection marker note down:</a:t>
            </a:r>
          </a:p>
          <a:p>
            <a:pPr marL="0" indent="0">
              <a:buNone/>
            </a:pPr>
            <a:endParaRPr lang="en-GB" sz="900" dirty="0"/>
          </a:p>
          <a:p>
            <a:r>
              <a:rPr lang="en-GB" dirty="0"/>
              <a:t>The direction of referral (can be both ways)</a:t>
            </a:r>
          </a:p>
          <a:p>
            <a:r>
              <a:rPr lang="en-GB" dirty="0"/>
              <a:t>Whether a person is ‘discharged’ from one service to access the other</a:t>
            </a:r>
          </a:p>
          <a:p>
            <a:r>
              <a:rPr lang="en-GB" dirty="0"/>
              <a:t>If there are additional access criteria</a:t>
            </a:r>
          </a:p>
          <a:p>
            <a:endParaRPr lang="en-GB" dirty="0"/>
          </a:p>
          <a:p>
            <a:endParaRPr lang="en-GB" dirty="0"/>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13733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a:t>Reflections</a:t>
            </a:r>
          </a:p>
        </p:txBody>
      </p:sp>
      <p:sp>
        <p:nvSpPr>
          <p:cNvPr id="4" name="Content Placeholder 3">
            <a:extLst>
              <a:ext uri="{FF2B5EF4-FFF2-40B4-BE49-F238E27FC236}">
                <a16:creationId xmlns:a16="http://schemas.microsoft.com/office/drawing/2014/main" id="{FA052355-147F-BEA8-D672-20D5F7F71D9D}"/>
              </a:ext>
            </a:extLst>
          </p:cNvPr>
          <p:cNvSpPr>
            <a:spLocks noGrp="1"/>
          </p:cNvSpPr>
          <p:nvPr>
            <p:ph sz="quarter" idx="12"/>
          </p:nvPr>
        </p:nvSpPr>
        <p:spPr>
          <a:xfrm>
            <a:off x="368300" y="1266825"/>
            <a:ext cx="6280150" cy="3390900"/>
          </a:xfrm>
        </p:spPr>
        <p:txBody>
          <a:bodyPr/>
          <a:lstStyle/>
          <a:p>
            <a:pPr marL="0" indent="0">
              <a:buNone/>
            </a:pPr>
            <a:r>
              <a:rPr lang="en-GB" dirty="0"/>
              <a:t>INSERT KEY THEMES FOR THE AREA HERE</a:t>
            </a:r>
          </a:p>
          <a:p>
            <a:endParaRPr lang="en-GB" dirty="0"/>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1874639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a:t>What does this mean for…</a:t>
            </a:r>
          </a:p>
        </p:txBody>
      </p:sp>
      <p:sp>
        <p:nvSpPr>
          <p:cNvPr id="4" name="Content Placeholder 3">
            <a:extLst>
              <a:ext uri="{FF2B5EF4-FFF2-40B4-BE49-F238E27FC236}">
                <a16:creationId xmlns:a16="http://schemas.microsoft.com/office/drawing/2014/main" id="{FA052355-147F-BEA8-D672-20D5F7F71D9D}"/>
              </a:ext>
            </a:extLst>
          </p:cNvPr>
          <p:cNvSpPr>
            <a:spLocks noGrp="1"/>
          </p:cNvSpPr>
          <p:nvPr>
            <p:ph sz="quarter" idx="12"/>
          </p:nvPr>
        </p:nvSpPr>
        <p:spPr>
          <a:xfrm>
            <a:off x="368300" y="1266825"/>
            <a:ext cx="6280150" cy="3390900"/>
          </a:xfrm>
        </p:spPr>
        <p:txBody>
          <a:bodyPr/>
          <a:lstStyle/>
          <a:p>
            <a:pPr marL="0" indent="0">
              <a:buNone/>
            </a:pPr>
            <a:r>
              <a:rPr lang="en-GB" dirty="0"/>
              <a:t>…people delivering services?</a:t>
            </a:r>
          </a:p>
          <a:p>
            <a:pPr marL="0" indent="0">
              <a:buNone/>
            </a:pPr>
            <a:endParaRPr lang="en-GB" sz="900" dirty="0"/>
          </a:p>
          <a:p>
            <a:r>
              <a:rPr lang="en-GB" dirty="0"/>
              <a:t>Are there challenging dynamics WHAT?</a:t>
            </a:r>
          </a:p>
          <a:p>
            <a:r>
              <a:rPr lang="en-GB" dirty="0"/>
              <a:t>Are the right people doing the referrals?</a:t>
            </a:r>
          </a:p>
          <a:p>
            <a:r>
              <a:rPr lang="en-GB" dirty="0"/>
              <a:t>Are people empowered to get the right support for people?</a:t>
            </a:r>
          </a:p>
          <a:p>
            <a:pPr marL="0" indent="0">
              <a:buNone/>
            </a:pPr>
            <a:endParaRPr lang="en-GB" dirty="0"/>
          </a:p>
          <a:p>
            <a:pPr marL="0" indent="0">
              <a:buNone/>
            </a:pPr>
            <a:r>
              <a:rPr lang="en-GB" dirty="0"/>
              <a:t>…leadership?</a:t>
            </a:r>
          </a:p>
          <a:p>
            <a:endParaRPr lang="en-GB" dirty="0"/>
          </a:p>
          <a:p>
            <a:endParaRPr lang="en-GB" dirty="0"/>
          </a:p>
          <a:p>
            <a:endParaRPr lang="en-GB" dirty="0"/>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202142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a:t>Keep in touch</a:t>
            </a:r>
          </a:p>
        </p:txBody>
      </p:sp>
      <p:sp>
        <p:nvSpPr>
          <p:cNvPr id="11" name="Content Placeholder 10"/>
          <p:cNvSpPr>
            <a:spLocks noGrp="1"/>
          </p:cNvSpPr>
          <p:nvPr>
            <p:ph sz="quarter" idx="12"/>
          </p:nvPr>
        </p:nvSpPr>
        <p:spPr>
          <a:xfrm>
            <a:off x="368300" y="1267200"/>
            <a:ext cx="4755881" cy="2543175"/>
          </a:xfrm>
        </p:spPr>
        <p:txBody>
          <a:bodyPr>
            <a:noAutofit/>
          </a:bodyPr>
          <a:lstStyle/>
          <a:p>
            <a:pPr marL="0" indent="0">
              <a:lnSpc>
                <a:spcPct val="110000"/>
              </a:lnSpc>
              <a:spcBef>
                <a:spcPts val="225"/>
              </a:spcBef>
              <a:spcAft>
                <a:spcPts val="225"/>
              </a:spcAft>
              <a:buNone/>
            </a:pPr>
            <a:r>
              <a:rPr lang="en-GB" dirty="0">
                <a:solidFill>
                  <a:schemeClr val="bg2"/>
                </a:solidFill>
              </a:rPr>
              <a:t>Twitter: </a:t>
            </a:r>
            <a:r>
              <a:rPr lang="en-GB" dirty="0"/>
              <a:t>@</a:t>
            </a:r>
            <a:r>
              <a:rPr lang="en-GB" dirty="0" err="1"/>
              <a:t>online_his</a:t>
            </a:r>
            <a:endParaRPr lang="en-GB" dirty="0"/>
          </a:p>
          <a:p>
            <a:pPr marL="0" indent="0">
              <a:lnSpc>
                <a:spcPct val="110000"/>
              </a:lnSpc>
              <a:spcBef>
                <a:spcPts val="225"/>
              </a:spcBef>
              <a:spcAft>
                <a:spcPts val="225"/>
              </a:spcAft>
              <a:buNone/>
            </a:pPr>
            <a:r>
              <a:rPr lang="en-GB" dirty="0">
                <a:solidFill>
                  <a:schemeClr val="bg2"/>
                </a:solidFill>
              </a:rPr>
              <a:t>Email: </a:t>
            </a:r>
            <a:r>
              <a:rPr lang="en-GB" dirty="0" err="1"/>
              <a:t>comments.his@nhs.scot</a:t>
            </a:r>
            <a:endParaRPr lang="en-GB" dirty="0"/>
          </a:p>
          <a:p>
            <a:pPr marL="0" indent="0">
              <a:lnSpc>
                <a:spcPct val="110000"/>
              </a:lnSpc>
              <a:spcBef>
                <a:spcPts val="225"/>
              </a:spcBef>
              <a:spcAft>
                <a:spcPts val="225"/>
              </a:spcAft>
              <a:buNone/>
            </a:pPr>
            <a:r>
              <a:rPr lang="en-GB" dirty="0">
                <a:solidFill>
                  <a:schemeClr val="bg2"/>
                </a:solidFill>
              </a:rPr>
              <a:t>Web: </a:t>
            </a:r>
            <a:r>
              <a:rPr lang="en-GB" dirty="0"/>
              <a:t>healthcareimprovementscotland.org</a:t>
            </a:r>
          </a:p>
          <a:p>
            <a:pPr marL="0" indent="0">
              <a:lnSpc>
                <a:spcPct val="110000"/>
              </a:lnSpc>
              <a:spcBef>
                <a:spcPts val="225"/>
              </a:spcBef>
              <a:spcAft>
                <a:spcPts val="225"/>
              </a:spcAft>
              <a:buNone/>
            </a:pPr>
            <a:r>
              <a:rPr lang="en-GB" dirty="0">
                <a:solidFill>
                  <a:schemeClr val="bg2"/>
                </a:solidFill>
              </a:rPr>
              <a:t>Blog: </a:t>
            </a:r>
            <a:r>
              <a:rPr lang="en-GB" dirty="0"/>
              <a:t>blog.healthcareimprovementscotland.org</a:t>
            </a:r>
          </a:p>
        </p:txBody>
      </p:sp>
      <p:sp>
        <p:nvSpPr>
          <p:cNvPr id="6" name="Text Placeholder 9"/>
          <p:cNvSpPr txBox="1">
            <a:spLocks/>
          </p:cNvSpPr>
          <p:nvPr/>
        </p:nvSpPr>
        <p:spPr>
          <a:xfrm>
            <a:off x="277200" y="4518000"/>
            <a:ext cx="4314163" cy="307871"/>
          </a:xfrm>
          <a:prstGeom prst="rect">
            <a:avLst/>
          </a:prstGeom>
        </p:spPr>
        <p:txBody>
          <a:bodyPr>
            <a:noAutofit/>
          </a:bodyPr>
          <a:lstStyle>
            <a:lvl1pPr marL="0" indent="0" algn="l" defTabSz="457200" rtl="0" eaLnBrk="1" latinLnBrk="0" hangingPunct="1">
              <a:lnSpc>
                <a:spcPct val="90000"/>
              </a:lnSpc>
              <a:spcBef>
                <a:spcPts val="0"/>
              </a:spcBef>
              <a:buFont typeface="Arial"/>
              <a:buNone/>
              <a:defRPr sz="1400" kern="1200" baseline="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4685"/>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rgbClr val="004685"/>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rgbClr val="004685"/>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rgbClr val="00468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100" dirty="0">
                <a:solidFill>
                  <a:schemeClr val="bg2"/>
                </a:solidFill>
              </a:rPr>
              <a:t>Supporting better quality health and social care for everyone in Scotland</a:t>
            </a:r>
            <a:endParaRPr lang="en-GB" sz="1100" dirty="0">
              <a:solidFill>
                <a:schemeClr val="bg2"/>
              </a:solidFill>
            </a:endParaRPr>
          </a:p>
        </p:txBody>
      </p:sp>
    </p:spTree>
    <p:extLst>
      <p:ext uri="{BB962C8B-B14F-4D97-AF65-F5344CB8AC3E}">
        <p14:creationId xmlns:p14="http://schemas.microsoft.com/office/powerpoint/2010/main" val="4168873556"/>
      </p:ext>
    </p:extLst>
  </p:cSld>
  <p:clrMapOvr>
    <a:masterClrMapping/>
  </p:clrMapOvr>
</p:sld>
</file>

<file path=ppt/theme/theme1.xml><?xml version="1.0" encoding="utf-8"?>
<a:theme xmlns:a="http://schemas.openxmlformats.org/drawingml/2006/main" name="1_Office Theme">
  <a:themeElements>
    <a:clrScheme name="Custom 12">
      <a:dk1>
        <a:srgbClr val="565456"/>
      </a:dk1>
      <a:lt1>
        <a:sysClr val="window" lastClr="FFFFFF"/>
      </a:lt1>
      <a:dk2>
        <a:srgbClr val="1B4C87"/>
      </a:dk2>
      <a:lt2>
        <a:srgbClr val="009FE2"/>
      </a:lt2>
      <a:accent1>
        <a:srgbClr val="00704A"/>
      </a:accent1>
      <a:accent2>
        <a:srgbClr val="F8971D"/>
      </a:accent2>
      <a:accent3>
        <a:srgbClr val="C6006F"/>
      </a:accent3>
      <a:accent4>
        <a:srgbClr val="78278B"/>
      </a:accent4>
      <a:accent5>
        <a:srgbClr val="B30838"/>
      </a:accent5>
      <a:accent6>
        <a:srgbClr val="7AC143"/>
      </a:accent6>
      <a:hlink>
        <a:srgbClr val="009FE2"/>
      </a:hlink>
      <a:folHlink>
        <a:srgbClr val="1B4C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ing Presentation for Board" id="{F68CDD88-C11B-48F8-9772-B8AAA3601428}" vid="{9EFEADEC-4BA7-42F5-B618-FB32723B77FD}"/>
    </a:ext>
  </a:extLst>
</a:theme>
</file>

<file path=ppt/theme/theme2.xml><?xml version="1.0" encoding="utf-8"?>
<a:theme xmlns:a="http://schemas.openxmlformats.org/drawingml/2006/main" name="2_Office Theme">
  <a:themeElements>
    <a:clrScheme name="Custom 12">
      <a:dk1>
        <a:srgbClr val="565456"/>
      </a:dk1>
      <a:lt1>
        <a:sysClr val="window" lastClr="FFFFFF"/>
      </a:lt1>
      <a:dk2>
        <a:srgbClr val="1B4C87"/>
      </a:dk2>
      <a:lt2>
        <a:srgbClr val="009FE2"/>
      </a:lt2>
      <a:accent1>
        <a:srgbClr val="00704A"/>
      </a:accent1>
      <a:accent2>
        <a:srgbClr val="F8971D"/>
      </a:accent2>
      <a:accent3>
        <a:srgbClr val="C6006F"/>
      </a:accent3>
      <a:accent4>
        <a:srgbClr val="78278B"/>
      </a:accent4>
      <a:accent5>
        <a:srgbClr val="B30838"/>
      </a:accent5>
      <a:accent6>
        <a:srgbClr val="7AC143"/>
      </a:accent6>
      <a:hlink>
        <a:srgbClr val="009FE2"/>
      </a:hlink>
      <a:folHlink>
        <a:srgbClr val="1B4C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ing Presentation for Board" id="{F68CDD88-C11B-48F8-9772-B8AAA3601428}" vid="{9EFEADEC-4BA7-42F5-B618-FB32723B77F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ase Document" ma:contentTypeID="0x0101009B9C30850FF64BE98BE1A18B621E9B38003B8DD66EA2A6EA4EA63CA2150F833E3B" ma:contentTypeVersion="5" ma:contentTypeDescription="Base Document" ma:contentTypeScope="" ma:versionID="9dadf323e77ca7c0ca63a5107764fc89">
  <xsd:schema xmlns:xsd="http://www.w3.org/2001/XMLSchema" xmlns:xs="http://www.w3.org/2001/XMLSchema" xmlns:p="http://schemas.microsoft.com/office/2006/metadata/properties" xmlns:ns1="c90fc823-f927-4b13-b746-572312a1c935" xmlns:ns3="54fb642d-8df1-4a40-b81f-b7c7f28e2e7f" targetNamespace="http://schemas.microsoft.com/office/2006/metadata/properties" ma:root="true" ma:fieldsID="dcfd87a868d966f591bab925489a6202" ns1:_="" ns3:_="">
    <xsd:import namespace="c90fc823-f927-4b13-b746-572312a1c935"/>
    <xsd:import namespace="54fb642d-8df1-4a40-b81f-b7c7f28e2e7f"/>
    <xsd:element name="properties">
      <xsd:complexType>
        <xsd:sequence>
          <xsd:element name="documentManagement">
            <xsd:complexType>
              <xsd:all>
                <xsd:element ref="ns1:b0997d7f6f2b4bc7890c40ab47985429" minOccurs="0"/>
                <xsd:element ref="ns1:TaxCatchAll" minOccurs="0"/>
                <xsd:element ref="ns1:TaxCatchAllLabel"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0fc823-f927-4b13-b746-572312a1c935" elementFormDefault="qualified">
    <xsd:import namespace="http://schemas.microsoft.com/office/2006/documentManagement/types"/>
    <xsd:import namespace="http://schemas.microsoft.com/office/infopath/2007/PartnerControls"/>
    <xsd:element name="b0997d7f6f2b4bc7890c40ab47985429" ma:index="8" nillable="true" ma:taxonomy="true" ma:internalName="b0997d7f6f2b4bc7890c40ab47985429" ma:taxonomyFieldName="Departments" ma:displayName="Departments" ma:fieldId="{b0997d7f-6f2b-4bc7-890c-40ab47985429}" ma:sspId="12ec0724-cfef-4554-94cf-02961d342542" ma:termSetId="184a1858-4a21-4b18-a878-30e190b76402"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5f5b355e-5b78-4275-9d55-722e430928fb}" ma:internalName="TaxCatchAll" ma:showField="CatchAllData" ma:web="c90fc823-f927-4b13-b746-572312a1c93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5f5b355e-5b78-4275-9d55-722e430928fb}" ma:internalName="TaxCatchAllLabel" ma:readOnly="true" ma:showField="CatchAllDataLabel" ma:web="c90fc823-f927-4b13-b746-572312a1c93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4fb642d-8df1-4a40-b81f-b7c7f28e2e7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90fc823-f927-4b13-b746-572312a1c935">
      <Value>23</Value>
    </TaxCatchAll>
    <b0997d7f6f2b4bc7890c40ab47985429 xmlns="c90fc823-f927-4b13-b746-572312a1c935">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2fbf1ff5-de18-469c-b676-07c9d4f1dcac</TermId>
        </TermInfo>
      </Terms>
    </b0997d7f6f2b4bc7890c40ab47985429>
  </documentManagement>
</p:properties>
</file>

<file path=customXml/itemProps1.xml><?xml version="1.0" encoding="utf-8"?>
<ds:datastoreItem xmlns:ds="http://schemas.openxmlformats.org/officeDocument/2006/customXml" ds:itemID="{BAFEE1AE-4128-496B-ACCD-A73763ACAD32}">
  <ds:schemaRefs>
    <ds:schemaRef ds:uri="http://schemas.microsoft.com/sharepoint/v3/contenttype/forms"/>
  </ds:schemaRefs>
</ds:datastoreItem>
</file>

<file path=customXml/itemProps2.xml><?xml version="1.0" encoding="utf-8"?>
<ds:datastoreItem xmlns:ds="http://schemas.openxmlformats.org/officeDocument/2006/customXml" ds:itemID="{8C88E74B-019F-47F8-AB37-00D0963E28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0fc823-f927-4b13-b746-572312a1c935"/>
    <ds:schemaRef ds:uri="54fb642d-8df1-4a40-b81f-b7c7f28e2e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7FCB93-7797-4234-8677-9CD568EECFE0}">
  <ds:schemaRefs>
    <ds:schemaRef ds:uri="http://schemas.microsoft.com/office/2006/documentManagement/types"/>
    <ds:schemaRef ds:uri="http://purl.org/dc/elements/1.1/"/>
    <ds:schemaRef ds:uri="http://purl.org/dc/dcmitype/"/>
    <ds:schemaRef ds:uri="c90fc823-f927-4b13-b746-572312a1c935"/>
    <ds:schemaRef ds:uri="http://schemas.openxmlformats.org/package/2006/metadata/core-properties"/>
    <ds:schemaRef ds:uri="http://schemas.microsoft.com/office/infopath/2007/PartnerControls"/>
    <ds:schemaRef ds:uri="http://schemas.microsoft.com/office/2006/metadata/properties"/>
    <ds:schemaRef ds:uri="http://purl.org/dc/terms/"/>
    <ds:schemaRef ds:uri="54fb642d-8df1-4a40-b81f-b7c7f28e2e7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who we are what we do</Template>
  <TotalTime>2212</TotalTime>
  <Words>1017</Words>
  <Application>Microsoft Office PowerPoint</Application>
  <PresentationFormat>Custom</PresentationFormat>
  <Paragraphs>84</Paragraphs>
  <Slides>8</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1_Office Theme</vt:lpstr>
      <vt:lpstr>2_Office Theme</vt:lpstr>
      <vt:lpstr>PowerPoint Presentation</vt:lpstr>
      <vt:lpstr>Agenda</vt:lpstr>
      <vt:lpstr>Purpose of an ISM</vt:lpstr>
      <vt:lpstr>Making the connections</vt:lpstr>
      <vt:lpstr>Direction of travel</vt:lpstr>
      <vt:lpstr>Reflections</vt:lpstr>
      <vt:lpstr>What does this mean for…</vt:lpstr>
      <vt:lpstr>Keep in touch</vt:lpstr>
    </vt:vector>
  </TitlesOfParts>
  <Company>HIS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we are, what we do</dc:title>
  <dc:creator>Kenneth Miller</dc:creator>
  <cp:lastModifiedBy>Nicola Smith</cp:lastModifiedBy>
  <cp:revision>132</cp:revision>
  <cp:lastPrinted>2017-09-06T13:57:19Z</cp:lastPrinted>
  <dcterms:created xsi:type="dcterms:W3CDTF">2017-08-22T14:27:19Z</dcterms:created>
  <dcterms:modified xsi:type="dcterms:W3CDTF">2024-07-11T11:12:34Z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0x0101009B9C30850FF64BE98BE1A18B621E9B38003B8DD66EA2A6EA4EA63CA2150F833E3B</vt:lpwstr>
  </property>
  <property fmtid="{D5CDD505-2E9C-101B-9397-08002B2CF9AE}" pid="3" name="Departments">
    <vt:lpwstr>23;#Communications|2fbf1ff5-de18-469c-b676-07c9d4f1dcac</vt:lpwstr>
  </property>
</Properties>
</file>